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72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67" r:id="rId18"/>
  </p:sldIdLst>
  <p:sldSz cx="12192000" cy="6858000"/>
  <p:notesSz cx="6858000" cy="9144000"/>
  <p:defaultTextStyle>
    <a:defPPr>
      <a:defRPr lang="de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629F6-810B-F58B-817D-78CBF391F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24C0EF-894A-82B2-EB5A-00F7349FC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9BC8DD-203A-4493-C915-E38242CC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DC6904-3B42-C74F-82E3-7F741F67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E7573F-BC0E-7ACB-846A-6F8A9DBF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53575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15AE-58B0-71CC-1042-38BE8FF8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9B6D78-7141-8DB3-0EB8-C13E0B14A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F23331-FE9F-DA96-05B0-7D22EA57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A6166D-85F1-C8FC-7EAD-E9DF0B4E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03093-9816-038D-A30A-551528C0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16681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8E0035E-61C4-7369-D768-CD03B39B6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3EAFD2-3B49-F79F-360D-C198B4345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CBB3E3-3DA8-8D01-A136-9BF2D832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802A10-C5E2-C848-955E-D9FA23D5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775EAA-D21D-3FD5-1695-64214BF3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553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11AE7-1914-8C9D-C5D1-506BAB81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6FC09E-12E8-06A5-770F-C52988E08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00FE9F-26E9-C09A-1AB8-561EBCB2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9C6781-55A0-DE8A-8483-57BE020CE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FBB883-B239-FD48-E053-6C3E6E1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81276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128B5-2B9C-65C1-E0B1-8A235B88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A39843-BBE8-930A-9C8B-5FE7639B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37C010-BDE1-DCC6-A9C5-CF0EACA8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A8F97-7494-FB2B-45B6-A68BFAF6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78885B-B201-31FC-35D1-48D633C1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86102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567CF-C80B-7234-3BDD-D5945715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B3B22E-A3D5-43A8-2E15-EFBEA28A4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740D21-76CD-D4F0-5D61-3C1986175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AE4D4B-F30D-13D4-CE40-CF505C2F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158073-F8A4-72E9-7A62-5EF7B6B5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D49ADF-F024-86F6-9566-C814FDA8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2072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F492F-B4EB-8CE2-5090-F5A68A88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D6CCBD-6739-A26E-6088-ECAB0BAE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B9A8B3-51D4-6341-C55E-0848514D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64F9A0-7448-7259-1C0F-958F68524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A9911B-FCBE-A763-88A8-1C8429B8A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3E1AA9E-75B3-3DC2-CBED-89D2006F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B93F9C-5ED4-D833-12F7-85AC905B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B1DD85-B082-6FC2-1566-25B5166B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93738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D57E9-AAFC-1711-9786-B3DCCDEBC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E224DF-925B-3E3D-67CA-5C54CDA7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3E8D80-2132-D846-A901-5FE67A5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A97753-9817-EF42-7862-1645D407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53838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E78E11-9108-9635-8126-844DC4FF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4FFD06-1C2C-C346-D750-31E2A060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56E42D-D03C-3559-6D35-FA2262FB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61875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94A00-BA7A-5B5F-759B-ACDC410D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2577AA-6CD5-CD63-341A-46289203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05038C-9CF6-2055-EF24-B0CF4B5A1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6435B6E-A593-1F43-748A-7CB07F68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7B2FA7-D34C-DD46-337E-A806934E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81A94D-D3B4-095E-B5F6-8BF8BE7D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36938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BD7FC-A47B-76C8-BCA0-8348AB2C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8EBE69F-E9F4-9FA8-B46B-1A070D02A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B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80BE78-D6F0-232C-BF9F-C078C18F7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A853D1-FC5B-DF61-F5B4-F24EBE3C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764CE4-7577-FCC8-2BF2-D3DBC77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EC398D-095B-888A-C35A-92AEC240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55666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506C85F-AA6C-074C-0592-FF4A6872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B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49F8E7-A589-C3A2-F351-941F26AD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B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925A67-BE02-6126-83CE-E347238BC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CFF0FE-8D4D-CA45-8FFF-52F7F5744FE6}" type="datetimeFigureOut">
              <a:rPr lang="de-BR" smtClean="0"/>
              <a:t>14/09/2025</a:t>
            </a:fld>
            <a:endParaRPr lang="de-B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3F128A-525F-6E5D-7E0B-E180C0181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B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39C02-EC9E-F497-984D-6E4268606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15EC8-8B72-5246-8526-4E054AD9DA1F}" type="slidenum">
              <a:rPr lang="de-BR" smtClean="0"/>
              <a:t>‹Nr.›</a:t>
            </a:fld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96880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7909B-F911-67A0-9345-55606BBD8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9320" y="3082740"/>
            <a:ext cx="6428509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Tradução comentada </a:t>
            </a:r>
            <a:b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BR" sz="2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t-BR" sz="2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Cartas dos irmãos Weise</a:t>
            </a:r>
            <a: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Escritas na Colônia Blumenau entre 1855 e 1856</a:t>
            </a: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BR" sz="24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BR" sz="6600" dirty="0">
              <a:latin typeface="Aptos" panose="020B00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B25F96-0CE6-E29C-E8EC-B321B2EBF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1134" y="4449762"/>
            <a:ext cx="8847551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de-BR" sz="2000" dirty="0"/>
              <a:t>Fernando Weise</a:t>
            </a:r>
          </a:p>
          <a:p>
            <a:pPr algn="r"/>
            <a:r>
              <a:rPr lang="de-BR" sz="2000" dirty="0"/>
              <a:t>FFLCH/USP</a:t>
            </a:r>
          </a:p>
          <a:p>
            <a:pPr algn="r"/>
            <a:endParaRPr lang="de-BR" sz="2000" dirty="0"/>
          </a:p>
          <a:p>
            <a:pPr algn="r"/>
            <a:r>
              <a:rPr lang="de-BR" sz="2000" dirty="0"/>
              <a:t>Trabalho de Iniciação Científica </a:t>
            </a:r>
          </a:p>
          <a:p>
            <a:pPr algn="r"/>
            <a:r>
              <a:rPr lang="de-BR" sz="2000" dirty="0"/>
              <a:t>Orientadora: Prof. Dr. Magdalena Nowinska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595D4B-ADDF-E4BF-F9BE-7A0DB6C06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6" y="1393640"/>
            <a:ext cx="42672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4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5DF3DC-AB59-58C2-F2A2-3AB2B60F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10" y="1315233"/>
            <a:ext cx="5757743" cy="45822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D0DA8F-5FD1-980E-A2A8-871DE4A5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64" y="247103"/>
            <a:ext cx="5230579" cy="45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E4692C-FAE2-7699-D9C8-4FEC075DF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249" y="1834900"/>
            <a:ext cx="9929239" cy="2862360"/>
          </a:xfrm>
        </p:spPr>
      </p:pic>
    </p:spTree>
    <p:extLst>
      <p:ext uri="{BB962C8B-B14F-4D97-AF65-F5344CB8AC3E}">
        <p14:creationId xmlns:p14="http://schemas.microsoft.com/office/powerpoint/2010/main" val="379980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21EBE-0EE0-86F6-F617-C0F2EE5F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CC1A5B2-9CE7-5641-C92A-3E4A1950B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945" y="494778"/>
            <a:ext cx="11432109" cy="5998097"/>
          </a:xfrm>
        </p:spPr>
      </p:pic>
    </p:spTree>
    <p:extLst>
      <p:ext uri="{BB962C8B-B14F-4D97-AF65-F5344CB8AC3E}">
        <p14:creationId xmlns:p14="http://schemas.microsoft.com/office/powerpoint/2010/main" val="20541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94C55-8FE7-70BD-6DF6-586842CD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A questão da Emigração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34D7E9-5273-D38F-8FAB-3F347138E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 dirty="0"/>
          </a:p>
        </p:txBody>
      </p:sp>
    </p:spTree>
    <p:extLst>
      <p:ext uri="{BB962C8B-B14F-4D97-AF65-F5344CB8AC3E}">
        <p14:creationId xmlns:p14="http://schemas.microsoft.com/office/powerpoint/2010/main" val="2835438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36C9F-AB7F-61ED-B31D-2A6E691D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Arquivo: outra tradução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D3FE28-4A57-DF31-2FB0-A090C346F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236420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4EC9E-DA0F-1949-1877-D8B88A34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Uma nota importante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73600-8873-B592-8B5C-B782D7B43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381017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957A5-7FE8-82F9-CEA6-A41091F8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Günther Fröbel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547B5A-D572-08FE-C45D-732398278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125189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6C639-4825-9981-8C93-779CFD91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BDBE99-3E6C-CD71-46F0-EC8778170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77921B-EA03-2B99-2EE6-F1B3EA50DF4D}"/>
              </a:ext>
            </a:extLst>
          </p:cNvPr>
          <p:cNvSpPr txBox="1"/>
          <p:nvPr/>
        </p:nvSpPr>
        <p:spPr>
          <a:xfrm>
            <a:off x="4821476" y="1558350"/>
            <a:ext cx="679015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BR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Chegado ao Brasil após uma viagem longa e ruim, quero comunicar alguma coisa sobre ela</a:t>
            </a:r>
            <a:r>
              <a:rPr lang="de-BR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Logo durante o embarque no “Comet”  de Oldenburg, sob o comando do capitão Wilken, em 21 de maio, houve tumulto. Na entrecoberta havia tantas caixas e tão pouco espaço para as pessoas que a polícia portuária teve de intervir. Esta afixou um cardápio por conta de reclamações quanto à comida ruim, o qual, contudo, foi arrancado pelo segundo timoneiro no dia seguinte, assim que o navio havia partido. </a:t>
            </a:r>
            <a:r>
              <a:rPr lang="de-BR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 comida ruim e tratados com muita grosseria, mal conseguimos chegar vivos ao Brasil</a:t>
            </a:r>
            <a:r>
              <a:rPr lang="de-BR" sz="1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e por isso quero alertar a todos para que não viajem com o navio “Comet”, Capitão Wilken, o qual deveria ser um grande e rápido veleiro, mas que se provou o contrário em nossa, bem como em sua última viagem – 14 semanas até a América do Norte (…)</a:t>
            </a:r>
            <a:r>
              <a:rPr lang="de-B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e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(tradução nossa)</a:t>
            </a:r>
            <a:endParaRPr lang="de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9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73011D-5068-9F66-7618-A1FDEFBFE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50" y="600020"/>
            <a:ext cx="11722900" cy="1817504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437252-E032-195F-FE56-A9C201DDDD7D}"/>
              </a:ext>
            </a:extLst>
          </p:cNvPr>
          <p:cNvSpPr txBox="1"/>
          <p:nvPr/>
        </p:nvSpPr>
        <p:spPr>
          <a:xfrm>
            <a:off x="5431390" y="2555310"/>
            <a:ext cx="722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H. J. STÖRIG, Das Problem des Übersetzens. Stuttgart 1963, 111. </a:t>
            </a:r>
            <a:endParaRPr lang="de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C87123-8183-7994-4DC0-1B76E9FBD47A}"/>
              </a:ext>
            </a:extLst>
          </p:cNvPr>
          <p:cNvSpPr txBox="1"/>
          <p:nvPr/>
        </p:nvSpPr>
        <p:spPr>
          <a:xfrm>
            <a:off x="1941534" y="3438395"/>
            <a:ext cx="8743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dirty="0"/>
              <a:t>„[o que significa a tradução],  pode-se esclarecer com a mesma palavra, da qual preciso alterar apenas a sílaba tônica: „</a:t>
            </a:r>
            <a:r>
              <a:rPr lang="de-BR" b="1" dirty="0"/>
              <a:t>ü</a:t>
            </a:r>
            <a:r>
              <a:rPr lang="de-BR" dirty="0"/>
              <a:t>bersetzen ist übers</a:t>
            </a:r>
            <a:r>
              <a:rPr lang="de-BR" b="1" dirty="0"/>
              <a:t>é</a:t>
            </a:r>
            <a:r>
              <a:rPr lang="de-BR" dirty="0"/>
              <a:t>tzen“, </a:t>
            </a:r>
            <a:r>
              <a:rPr lang="de-BR" i="1" dirty="0"/>
              <a:t>traducere navem </a:t>
            </a:r>
            <a:r>
              <a:rPr lang="de-BR" dirty="0"/>
              <a:t>[transpor o navio]. Pois quem se lança à viágem marítima e consegue tripular um navio e conduzí-lo a plenas velas à margem do outro lado, precisa ainda assim aportar onde há outro solo e sopram outros ares.“ </a:t>
            </a:r>
          </a:p>
          <a:p>
            <a:endParaRPr lang="de-BR" dirty="0"/>
          </a:p>
          <a:p>
            <a:r>
              <a:rPr lang="de-BR" dirty="0"/>
              <a:t>(tradução nossa) </a:t>
            </a:r>
          </a:p>
        </p:txBody>
      </p:sp>
    </p:spTree>
    <p:extLst>
      <p:ext uri="{BB962C8B-B14F-4D97-AF65-F5344CB8AC3E}">
        <p14:creationId xmlns:p14="http://schemas.microsoft.com/office/powerpoint/2010/main" val="212287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5B691-0897-8A48-D6BB-B83DC36B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755"/>
            <a:ext cx="6063641" cy="987360"/>
          </a:xfrm>
        </p:spPr>
        <p:txBody>
          <a:bodyPr>
            <a:normAutofit/>
          </a:bodyPr>
          <a:lstStyle/>
          <a:p>
            <a:r>
              <a:rPr lang="de-BR" sz="2800" dirty="0"/>
              <a:t>Um ponto de partida… </a:t>
            </a:r>
            <a:r>
              <a:rPr lang="de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(ou de chegada?)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E8A328B-5608-07ED-3BF9-27350B95A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36565"/>
            <a:ext cx="9195148" cy="526043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439171A-651F-2E0C-2ECC-A6E5E9D2988D}"/>
              </a:ext>
            </a:extLst>
          </p:cNvPr>
          <p:cNvSpPr txBox="1"/>
          <p:nvPr/>
        </p:nvSpPr>
        <p:spPr>
          <a:xfrm>
            <a:off x="10133555" y="5373666"/>
            <a:ext cx="171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(do Arquivo Histórico de Blumenau) </a:t>
            </a:r>
          </a:p>
        </p:txBody>
      </p:sp>
    </p:spTree>
    <p:extLst>
      <p:ext uri="{BB962C8B-B14F-4D97-AF65-F5344CB8AC3E}">
        <p14:creationId xmlns:p14="http://schemas.microsoft.com/office/powerpoint/2010/main" val="90119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F5E3A-5147-4C6D-C3DD-8A32643A0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C6F978-E780-834E-C1B3-D5377108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6" y="1326046"/>
            <a:ext cx="7735498" cy="34156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2EAD81-95E3-8DA0-69A0-836B05AA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468" y="338686"/>
            <a:ext cx="6481613" cy="987360"/>
          </a:xfrm>
        </p:spPr>
        <p:txBody>
          <a:bodyPr>
            <a:normAutofit/>
          </a:bodyPr>
          <a:lstStyle/>
          <a:p>
            <a:r>
              <a:rPr lang="de-BR" sz="2800" dirty="0"/>
              <a:t>„Cartas do Brasil“, </a:t>
            </a:r>
            <a:r>
              <a:rPr lang="de-BR" sz="2800" dirty="0">
                <a:solidFill>
                  <a:schemeClr val="accent2">
                    <a:lumMod val="75000"/>
                  </a:schemeClr>
                </a:solidFill>
              </a:rPr>
              <a:t>publicadas na Alemanha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6444C2-79AD-576E-9C8E-5F69EC562C3C}"/>
              </a:ext>
            </a:extLst>
          </p:cNvPr>
          <p:cNvSpPr txBox="1"/>
          <p:nvPr/>
        </p:nvSpPr>
        <p:spPr>
          <a:xfrm>
            <a:off x="2672952" y="5155252"/>
            <a:ext cx="53676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ptos" panose="020B0004020202020204" pitchFamily="34" charset="0"/>
              </a:rPr>
              <a:t>aus: „Der Pilot: Unterhaltendes Wochenblatt zur allgemeinen Auswanderungs-Zeitung“ Nr. 30, 20. Juli 1857.</a:t>
            </a:r>
          </a:p>
          <a:p>
            <a:endParaRPr lang="de-DE" sz="1600" dirty="0">
              <a:latin typeface="Aptos" panose="020B0004020202020204" pitchFamily="34" charset="0"/>
            </a:endParaRPr>
          </a:p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Rudolstadt: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Hofbuchdr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de-DE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Fröbel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, 9.1855-18.1864 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</a:endParaRPr>
          </a:p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Landesarchiv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Thüringen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 - Staatsarchiv Rudolstadt 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</a:endParaRPr>
          </a:p>
          <a:p>
            <a:endParaRPr lang="de-BR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4A999E5-D435-0745-A5E1-4700E68AE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29475" y="236966"/>
            <a:ext cx="4322002" cy="6384067"/>
          </a:xfr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B30088B0-F3B2-3D02-DD36-83A23DC9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17954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BR"/>
          </a:p>
        </p:txBody>
      </p:sp>
    </p:spTree>
    <p:extLst>
      <p:ext uri="{BB962C8B-B14F-4D97-AF65-F5344CB8AC3E}">
        <p14:creationId xmlns:p14="http://schemas.microsoft.com/office/powerpoint/2010/main" val="483271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8B12B-F903-E436-BA2A-97040167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85C3D-8686-F495-3683-D07648DB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119"/>
            <a:ext cx="6063641" cy="987360"/>
          </a:xfrm>
        </p:spPr>
        <p:txBody>
          <a:bodyPr>
            <a:normAutofit/>
          </a:bodyPr>
          <a:lstStyle/>
          <a:p>
            <a:r>
              <a:rPr lang="de-BR" sz="2800" dirty="0"/>
              <a:t>Os ares de lá…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8D4CE0-ECF6-71FD-901C-3DDFB61F3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BR" dirty="0"/>
          </a:p>
        </p:txBody>
      </p:sp>
    </p:spTree>
    <p:extLst>
      <p:ext uri="{BB962C8B-B14F-4D97-AF65-F5344CB8AC3E}">
        <p14:creationId xmlns:p14="http://schemas.microsoft.com/office/powerpoint/2010/main" val="346172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45325C-D7D9-3B78-3CD1-44926D16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BR" dirty="0"/>
              <a:t>A emigração alemã na primeira metade do século XIX</a:t>
            </a:r>
          </a:p>
        </p:txBody>
      </p:sp>
    </p:spTree>
    <p:extLst>
      <p:ext uri="{BB962C8B-B14F-4D97-AF65-F5344CB8AC3E}">
        <p14:creationId xmlns:p14="http://schemas.microsoft.com/office/powerpoint/2010/main" val="158055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0D5C6-644F-1602-BADA-D991D63D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B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5CD75-0B37-92A3-10DF-73D41509D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»Bleiben, Gehen, Gehen, Bleiben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Sei fortan dem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Tücht'gen</a:t>
            </a: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gleich.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 wir Nützliches betreiben,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Ist der werteste Bereich.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 zu folgen, wird ein Leichtes,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 gehorchet, der erreicht es,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Zeig' ein festes Vaterland.</a:t>
            </a:r>
            <a:endParaRPr lang="de-BR" dirty="0"/>
          </a:p>
        </p:txBody>
      </p:sp>
    </p:spTree>
    <p:extLst>
      <p:ext uri="{BB962C8B-B14F-4D97-AF65-F5344CB8AC3E}">
        <p14:creationId xmlns:p14="http://schemas.microsoft.com/office/powerpoint/2010/main" val="316340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6D97FE-8A23-23B7-9C81-5C3B66B83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57" y="0"/>
            <a:ext cx="8969308" cy="649501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203E43C-1BB2-E792-F947-2892C2A882F3}"/>
              </a:ext>
            </a:extLst>
          </p:cNvPr>
          <p:cNvSpPr txBox="1"/>
          <p:nvPr/>
        </p:nvSpPr>
        <p:spPr>
          <a:xfrm>
            <a:off x="297157" y="6276625"/>
            <a:ext cx="11489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dirty="0">
                <a:solidFill>
                  <a:schemeClr val="bg2">
                    <a:lumMod val="50000"/>
                  </a:schemeClr>
                </a:solidFill>
                <a:effectLst/>
                <a:latin typeface="MessinaSansWeb"/>
              </a:rPr>
              <a:t>Mitteleuropa zu Beginn der Französischen Revolution 1789 </a:t>
            </a:r>
            <a:r>
              <a:rPr lang="de-DE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MessinaSansWeb"/>
              </a:rPr>
              <a:t>(© Die Karte ist urheberrechtlich geschützt (§ 52a UrhG). Für eine kommerzielle Nutzung wenden Sie sich an Kämmer-Kartographie, Berlin (</a:t>
            </a:r>
            <a:r>
              <a:rPr lang="de-DE" sz="1600" b="0" i="0" dirty="0" err="1">
                <a:solidFill>
                  <a:schemeClr val="bg2">
                    <a:lumMod val="75000"/>
                  </a:schemeClr>
                </a:solidFill>
                <a:effectLst/>
                <a:latin typeface="MessinaSansWeb"/>
              </a:rPr>
              <a:t>www.kartographie-kaemmer.de</a:t>
            </a:r>
            <a:r>
              <a:rPr lang="de-DE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MessinaSansWeb"/>
              </a:rPr>
              <a:t>))</a:t>
            </a:r>
            <a:endParaRPr lang="de-BR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9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D81BA5-075D-1E5C-17CA-BA0ED6E40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00" y="0"/>
            <a:ext cx="6794303" cy="6858000"/>
          </a:xfrm>
        </p:spPr>
      </p:pic>
    </p:spTree>
    <p:extLst>
      <p:ext uri="{BB962C8B-B14F-4D97-AF65-F5344CB8AC3E}">
        <p14:creationId xmlns:p14="http://schemas.microsoft.com/office/powerpoint/2010/main" val="2246743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Macintosh PowerPoint</Application>
  <PresentationFormat>Breitbild</PresentationFormat>
  <Paragraphs>26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Arial</vt:lpstr>
      <vt:lpstr>MessinaSansWeb</vt:lpstr>
      <vt:lpstr>Office</vt:lpstr>
      <vt:lpstr>Tradução comentada  das „Cartas dos irmãos Weise“ Escritas na Colônia Blumenau entre 1855 e 1856  </vt:lpstr>
      <vt:lpstr>PowerPoint-Präsentation</vt:lpstr>
      <vt:lpstr>Um ponto de partida… (ou de chegada?) </vt:lpstr>
      <vt:lpstr>„Cartas do Brasil“, publicadas na Alemanha</vt:lpstr>
      <vt:lpstr>Os ares de lá… </vt:lpstr>
      <vt:lpstr>A emigração alemã na primeira metade do século XIX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 questão da Emigração</vt:lpstr>
      <vt:lpstr>Arquivo: outra tradução</vt:lpstr>
      <vt:lpstr>Uma nota importante</vt:lpstr>
      <vt:lpstr>Günther Fröbel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Fernando Weise</dc:creator>
  <cp:lastModifiedBy>Fernando Weise</cp:lastModifiedBy>
  <cp:revision>4</cp:revision>
  <dcterms:created xsi:type="dcterms:W3CDTF">2025-09-13T21:37:59Z</dcterms:created>
  <dcterms:modified xsi:type="dcterms:W3CDTF">2025-09-14T23:05:37Z</dcterms:modified>
</cp:coreProperties>
</file>