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82" r:id="rId2"/>
    <p:sldId id="257" r:id="rId3"/>
    <p:sldId id="258" r:id="rId4"/>
    <p:sldId id="259" r:id="rId5"/>
    <p:sldId id="260" r:id="rId6"/>
    <p:sldId id="269" r:id="rId7"/>
    <p:sldId id="283" r:id="rId8"/>
    <p:sldId id="271" r:id="rId9"/>
    <p:sldId id="272" r:id="rId10"/>
    <p:sldId id="270" r:id="rId11"/>
    <p:sldId id="284" r:id="rId12"/>
    <p:sldId id="280" r:id="rId13"/>
    <p:sldId id="281" r:id="rId14"/>
    <p:sldId id="287" r:id="rId15"/>
    <p:sldId id="264" r:id="rId16"/>
    <p:sldId id="265" r:id="rId17"/>
    <p:sldId id="266" r:id="rId18"/>
    <p:sldId id="268" r:id="rId19"/>
    <p:sldId id="267" r:id="rId20"/>
    <p:sldId id="261" r:id="rId21"/>
    <p:sldId id="285" r:id="rId22"/>
    <p:sldId id="262" r:id="rId23"/>
    <p:sldId id="273" r:id="rId24"/>
    <p:sldId id="274" r:id="rId25"/>
    <p:sldId id="276" r:id="rId26"/>
    <p:sldId id="275" r:id="rId27"/>
    <p:sldId id="286" r:id="rId28"/>
    <p:sldId id="278" r:id="rId29"/>
    <p:sldId id="277" r:id="rId30"/>
    <p:sldId id="263" r:id="rId31"/>
    <p:sldId id="279" r:id="rId32"/>
  </p:sldIdLst>
  <p:sldSz cx="12192000" cy="6858000"/>
  <p:notesSz cx="6858000" cy="9144000"/>
  <p:defaultTextStyle>
    <a:defPPr>
      <a:defRPr lang="de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1FA"/>
    <a:srgbClr val="F2768E"/>
    <a:srgbClr val="00A4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73"/>
  </p:normalViewPr>
  <p:slideViewPr>
    <p:cSldViewPr snapToGrid="0">
      <p:cViewPr varScale="1">
        <p:scale>
          <a:sx n="107" d="100"/>
          <a:sy n="107" d="100"/>
        </p:scale>
        <p:origin x="7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BR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CD659A-EFAA-2B47-B336-B51887706EED}" type="datetimeFigureOut">
              <a:rPr lang="de-BR" smtClean="0"/>
              <a:t>14/11/2025</a:t>
            </a:fld>
            <a:endParaRPr lang="de-BR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BR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BR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BR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039B7D-2E47-9E40-971B-694415C9FB38}" type="slidenum">
              <a:rPr lang="de-BR" smtClean="0"/>
              <a:t>‹Nr.›</a:t>
            </a:fld>
            <a:endParaRPr lang="de-BR"/>
          </a:p>
        </p:txBody>
      </p:sp>
    </p:spTree>
    <p:extLst>
      <p:ext uri="{BB962C8B-B14F-4D97-AF65-F5344CB8AC3E}">
        <p14:creationId xmlns:p14="http://schemas.microsoft.com/office/powerpoint/2010/main" val="2623835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BR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39B7D-2E47-9E40-971B-694415C9FB38}" type="slidenum">
              <a:rPr lang="de-BR" smtClean="0"/>
              <a:t>7</a:t>
            </a:fld>
            <a:endParaRPr lang="de-BR"/>
          </a:p>
        </p:txBody>
      </p:sp>
    </p:spTree>
    <p:extLst>
      <p:ext uri="{BB962C8B-B14F-4D97-AF65-F5344CB8AC3E}">
        <p14:creationId xmlns:p14="http://schemas.microsoft.com/office/powerpoint/2010/main" val="3107804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BR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39B7D-2E47-9E40-971B-694415C9FB38}" type="slidenum">
              <a:rPr lang="de-BR" smtClean="0"/>
              <a:t>22</a:t>
            </a:fld>
            <a:endParaRPr lang="de-BR"/>
          </a:p>
        </p:txBody>
      </p:sp>
    </p:spTree>
    <p:extLst>
      <p:ext uri="{BB962C8B-B14F-4D97-AF65-F5344CB8AC3E}">
        <p14:creationId xmlns:p14="http://schemas.microsoft.com/office/powerpoint/2010/main" val="2098497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BAF3FB-EB06-B956-487D-4AF22B73E7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BR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E4C1A1B-0413-B74B-342C-874BA654A4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BR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496F402-8CB0-2634-217E-47DB5D46C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33BE7-D308-5949-9905-9D16D1C7F1D6}" type="datetimeFigureOut">
              <a:rPr lang="de-BR" smtClean="0"/>
              <a:t>14/11/2025</a:t>
            </a:fld>
            <a:endParaRPr lang="de-BR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3EA4BC7-40AA-B700-DCFF-D9C4FBE2F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BR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CCA3F1F-AB08-0BB8-F4C6-AEEE24F21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5AA8-44F1-004F-B387-4635F19876C5}" type="slidenum">
              <a:rPr lang="de-BR" smtClean="0"/>
              <a:t>‹Nr.›</a:t>
            </a:fld>
            <a:endParaRPr lang="de-BR"/>
          </a:p>
        </p:txBody>
      </p:sp>
    </p:spTree>
    <p:extLst>
      <p:ext uri="{BB962C8B-B14F-4D97-AF65-F5344CB8AC3E}">
        <p14:creationId xmlns:p14="http://schemas.microsoft.com/office/powerpoint/2010/main" val="3526593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6C1F98-4321-A936-7E94-639427B84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BR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AFA1B09-F95B-F0D3-E6E2-DB65B65DA6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BR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50DA97D-9A49-5641-26B6-8A86E0FA8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33BE7-D308-5949-9905-9D16D1C7F1D6}" type="datetimeFigureOut">
              <a:rPr lang="de-BR" smtClean="0"/>
              <a:t>14/11/2025</a:t>
            </a:fld>
            <a:endParaRPr lang="de-BR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3A978D9-90A9-6245-24FA-895235E55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BR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014D0F7-4026-154B-5D04-9F516637D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5AA8-44F1-004F-B387-4635F19876C5}" type="slidenum">
              <a:rPr lang="de-BR" smtClean="0"/>
              <a:t>‹Nr.›</a:t>
            </a:fld>
            <a:endParaRPr lang="de-BR"/>
          </a:p>
        </p:txBody>
      </p:sp>
    </p:spTree>
    <p:extLst>
      <p:ext uri="{BB962C8B-B14F-4D97-AF65-F5344CB8AC3E}">
        <p14:creationId xmlns:p14="http://schemas.microsoft.com/office/powerpoint/2010/main" val="3390985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68897210-0213-45CD-62A6-E341590FEE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BR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F95E185-D82A-9CDB-9864-2DAB453BAA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BR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9B722D5-510F-B5A8-07D7-714A81062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33BE7-D308-5949-9905-9D16D1C7F1D6}" type="datetimeFigureOut">
              <a:rPr lang="de-BR" smtClean="0"/>
              <a:t>14/11/2025</a:t>
            </a:fld>
            <a:endParaRPr lang="de-BR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494467A-5BF8-1CE8-0FAE-27657A623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BR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F92C7FA-F99D-4678-D49A-96156ED3B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5AA8-44F1-004F-B387-4635F19876C5}" type="slidenum">
              <a:rPr lang="de-BR" smtClean="0"/>
              <a:t>‹Nr.›</a:t>
            </a:fld>
            <a:endParaRPr lang="de-BR"/>
          </a:p>
        </p:txBody>
      </p:sp>
    </p:spTree>
    <p:extLst>
      <p:ext uri="{BB962C8B-B14F-4D97-AF65-F5344CB8AC3E}">
        <p14:creationId xmlns:p14="http://schemas.microsoft.com/office/powerpoint/2010/main" val="3885439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00209B-07FA-BC5B-5471-F0EC5B098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BR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E37907A-E4EA-3036-9AB7-AF70681AC5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BR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3B160AD-0CB9-EAAE-0469-774B3B493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33BE7-D308-5949-9905-9D16D1C7F1D6}" type="datetimeFigureOut">
              <a:rPr lang="de-BR" smtClean="0"/>
              <a:t>14/11/2025</a:t>
            </a:fld>
            <a:endParaRPr lang="de-BR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9254E01-468A-E75B-A1D5-CA353B874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BR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EA91514-F854-C1D7-9921-99768CA07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5AA8-44F1-004F-B387-4635F19876C5}" type="slidenum">
              <a:rPr lang="de-BR" smtClean="0"/>
              <a:t>‹Nr.›</a:t>
            </a:fld>
            <a:endParaRPr lang="de-BR"/>
          </a:p>
        </p:txBody>
      </p:sp>
    </p:spTree>
    <p:extLst>
      <p:ext uri="{BB962C8B-B14F-4D97-AF65-F5344CB8AC3E}">
        <p14:creationId xmlns:p14="http://schemas.microsoft.com/office/powerpoint/2010/main" val="3197062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5D6B78-0FD4-925E-CF64-FCCF306FC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BR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4467798-A35D-BF98-3276-4D453CD07C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BEEB40C-293D-CA51-C5D6-77A640DAF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33BE7-D308-5949-9905-9D16D1C7F1D6}" type="datetimeFigureOut">
              <a:rPr lang="de-BR" smtClean="0"/>
              <a:t>14/11/2025</a:t>
            </a:fld>
            <a:endParaRPr lang="de-BR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544FE72-0A95-CBE1-46D2-2446EA600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BR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4DCB123-A3EE-5A41-C10B-2D801188E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5AA8-44F1-004F-B387-4635F19876C5}" type="slidenum">
              <a:rPr lang="de-BR" smtClean="0"/>
              <a:t>‹Nr.›</a:t>
            </a:fld>
            <a:endParaRPr lang="de-BR"/>
          </a:p>
        </p:txBody>
      </p:sp>
    </p:spTree>
    <p:extLst>
      <p:ext uri="{BB962C8B-B14F-4D97-AF65-F5344CB8AC3E}">
        <p14:creationId xmlns:p14="http://schemas.microsoft.com/office/powerpoint/2010/main" val="1595238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387E0C-A139-B49D-118D-567CFBA78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BR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6F1A7AF-387B-DB95-A794-BABBD505D0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BR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9B29D09-B923-BA4A-58ED-D78EAD2720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BR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A304B7E-CB4E-F56D-247E-BAAE64F26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33BE7-D308-5949-9905-9D16D1C7F1D6}" type="datetimeFigureOut">
              <a:rPr lang="de-BR" smtClean="0"/>
              <a:t>14/11/2025</a:t>
            </a:fld>
            <a:endParaRPr lang="de-BR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BB045AC-6053-5A32-9161-2B10B15EC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BR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7C3133C-7030-EB63-179E-4202D8229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5AA8-44F1-004F-B387-4635F19876C5}" type="slidenum">
              <a:rPr lang="de-BR" smtClean="0"/>
              <a:t>‹Nr.›</a:t>
            </a:fld>
            <a:endParaRPr lang="de-BR"/>
          </a:p>
        </p:txBody>
      </p:sp>
    </p:spTree>
    <p:extLst>
      <p:ext uri="{BB962C8B-B14F-4D97-AF65-F5344CB8AC3E}">
        <p14:creationId xmlns:p14="http://schemas.microsoft.com/office/powerpoint/2010/main" val="3663923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3621C9-F559-8C08-EF88-5F2DF0F9C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BR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FE23C61-1952-BEBA-A96C-508A04329D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AB1DBA3-4717-8F1F-1FB8-5230F2C32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BR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CCEA60E-171E-25DC-C1A6-21F2A2E9EE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2D5E2C2-0133-1BD8-BE95-857A8552B9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BR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7CD4E71-25B7-05CF-7240-CAB0579EA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33BE7-D308-5949-9905-9D16D1C7F1D6}" type="datetimeFigureOut">
              <a:rPr lang="de-BR" smtClean="0"/>
              <a:t>14/11/2025</a:t>
            </a:fld>
            <a:endParaRPr lang="de-BR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D76596-AA83-1C2F-E373-85893DC30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BR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8371CE4-A2DB-0716-0071-D62DF373B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5AA8-44F1-004F-B387-4635F19876C5}" type="slidenum">
              <a:rPr lang="de-BR" smtClean="0"/>
              <a:t>‹Nr.›</a:t>
            </a:fld>
            <a:endParaRPr lang="de-BR"/>
          </a:p>
        </p:txBody>
      </p:sp>
    </p:spTree>
    <p:extLst>
      <p:ext uri="{BB962C8B-B14F-4D97-AF65-F5344CB8AC3E}">
        <p14:creationId xmlns:p14="http://schemas.microsoft.com/office/powerpoint/2010/main" val="2636423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FDD1F5-F5E4-1689-62C4-34B0F26FC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BR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E0C17BE-6CB0-91CE-769C-6C7CAE9A8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33BE7-D308-5949-9905-9D16D1C7F1D6}" type="datetimeFigureOut">
              <a:rPr lang="de-BR" smtClean="0"/>
              <a:t>14/11/2025</a:t>
            </a:fld>
            <a:endParaRPr lang="de-BR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EBE3C82-F652-CCFA-9A88-EDC47BB91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BR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FD2D3F2-38B8-67B3-9BA2-8FB7C0C2A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5AA8-44F1-004F-B387-4635F19876C5}" type="slidenum">
              <a:rPr lang="de-BR" smtClean="0"/>
              <a:t>‹Nr.›</a:t>
            </a:fld>
            <a:endParaRPr lang="de-BR"/>
          </a:p>
        </p:txBody>
      </p:sp>
    </p:spTree>
    <p:extLst>
      <p:ext uri="{BB962C8B-B14F-4D97-AF65-F5344CB8AC3E}">
        <p14:creationId xmlns:p14="http://schemas.microsoft.com/office/powerpoint/2010/main" val="2031157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7E6B512-CA60-AB00-CD06-7DF9E754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33BE7-D308-5949-9905-9D16D1C7F1D6}" type="datetimeFigureOut">
              <a:rPr lang="de-BR" smtClean="0"/>
              <a:t>14/11/2025</a:t>
            </a:fld>
            <a:endParaRPr lang="de-BR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604D7E9-1673-64B3-6537-C5EEB4241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BR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5DBE3BB-7FEA-4C8B-80ED-26BCE1048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5AA8-44F1-004F-B387-4635F19876C5}" type="slidenum">
              <a:rPr lang="de-BR" smtClean="0"/>
              <a:t>‹Nr.›</a:t>
            </a:fld>
            <a:endParaRPr lang="de-BR"/>
          </a:p>
        </p:txBody>
      </p:sp>
    </p:spTree>
    <p:extLst>
      <p:ext uri="{BB962C8B-B14F-4D97-AF65-F5344CB8AC3E}">
        <p14:creationId xmlns:p14="http://schemas.microsoft.com/office/powerpoint/2010/main" val="2955180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A57C4C-26D9-08E1-AD68-484A3DD22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BR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46F97F1-7911-DCA4-4000-0E3BAA66AF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BR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0047FC9-B41B-50F9-604A-2DDB2DADD1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1FA92C0-5312-B91B-2E04-675B012B3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33BE7-D308-5949-9905-9D16D1C7F1D6}" type="datetimeFigureOut">
              <a:rPr lang="de-BR" smtClean="0"/>
              <a:t>14/11/2025</a:t>
            </a:fld>
            <a:endParaRPr lang="de-BR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0500739-82F7-7A8A-1AFB-35FBE18AE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BR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E076733-310D-A4C5-3F89-DB7B6C260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5AA8-44F1-004F-B387-4635F19876C5}" type="slidenum">
              <a:rPr lang="de-BR" smtClean="0"/>
              <a:t>‹Nr.›</a:t>
            </a:fld>
            <a:endParaRPr lang="de-BR"/>
          </a:p>
        </p:txBody>
      </p:sp>
    </p:spTree>
    <p:extLst>
      <p:ext uri="{BB962C8B-B14F-4D97-AF65-F5344CB8AC3E}">
        <p14:creationId xmlns:p14="http://schemas.microsoft.com/office/powerpoint/2010/main" val="1484814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EA4635-BBC1-20E9-35C9-F2AF744CD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BR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0B91FB6-8F1A-D6BC-5C6F-5282B09A34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BR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536148B-A91E-7803-E98F-363E936C6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86E01A4-078C-B239-7A9E-71763FFAA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33BE7-D308-5949-9905-9D16D1C7F1D6}" type="datetimeFigureOut">
              <a:rPr lang="de-BR" smtClean="0"/>
              <a:t>14/11/2025</a:t>
            </a:fld>
            <a:endParaRPr lang="de-BR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62C41E0-C822-1EE7-9831-B6A8F3E32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BR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A2852ED-3B9B-1185-DF2D-7ADDDDCC4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5AA8-44F1-004F-B387-4635F19876C5}" type="slidenum">
              <a:rPr lang="de-BR" smtClean="0"/>
              <a:t>‹Nr.›</a:t>
            </a:fld>
            <a:endParaRPr lang="de-BR"/>
          </a:p>
        </p:txBody>
      </p:sp>
    </p:spTree>
    <p:extLst>
      <p:ext uri="{BB962C8B-B14F-4D97-AF65-F5344CB8AC3E}">
        <p14:creationId xmlns:p14="http://schemas.microsoft.com/office/powerpoint/2010/main" val="3587136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369C4AF-1F96-D41E-5563-A7BF0A0A2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BR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9B6115A-EC36-1CDE-1ABD-205C3277FB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BR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71B01FD-1080-6478-9E90-496CE7C51F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4333BE7-D308-5949-9905-9D16D1C7F1D6}" type="datetimeFigureOut">
              <a:rPr lang="de-BR" smtClean="0"/>
              <a:t>14/11/2025</a:t>
            </a:fld>
            <a:endParaRPr lang="de-BR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2CD5201-E1E1-295B-F57A-AC73FAEC75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BR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8440363-E6D8-EADF-9BFA-8C8215992C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0D5AA8-44F1-004F-B387-4635F19876C5}" type="slidenum">
              <a:rPr lang="de-BR" smtClean="0"/>
              <a:t>‹Nr.›</a:t>
            </a:fld>
            <a:endParaRPr lang="de-BR"/>
          </a:p>
        </p:txBody>
      </p:sp>
    </p:spTree>
    <p:extLst>
      <p:ext uri="{BB962C8B-B14F-4D97-AF65-F5344CB8AC3E}">
        <p14:creationId xmlns:p14="http://schemas.microsoft.com/office/powerpoint/2010/main" val="1041129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fweise@usp.br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4847CF04-B40E-BDF2-08CB-A13666BAD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00" y="1432096"/>
            <a:ext cx="4627678" cy="3759140"/>
          </a:xfrm>
          <a:prstGeom prst="rect">
            <a:avLst/>
          </a:prstGeom>
        </p:spPr>
      </p:pic>
      <p:pic>
        <p:nvPicPr>
          <p:cNvPr id="18" name="Inhaltsplatzhalter 17">
            <a:extLst>
              <a:ext uri="{FF2B5EF4-FFF2-40B4-BE49-F238E27FC236}">
                <a16:creationId xmlns:a16="http://schemas.microsoft.com/office/drawing/2014/main" id="{54178FC1-819F-70C0-3BB8-84BBDC814F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1875" y="6096110"/>
            <a:ext cx="9120251" cy="785639"/>
          </a:xfrm>
        </p:spPr>
      </p:pic>
      <p:pic>
        <p:nvPicPr>
          <p:cNvPr id="25" name="Inhaltsplatzhalter 17">
            <a:extLst>
              <a:ext uri="{FF2B5EF4-FFF2-40B4-BE49-F238E27FC236}">
                <a16:creationId xmlns:a16="http://schemas.microsoft.com/office/drawing/2014/main" id="{4A98F82F-5CA0-DC9D-00F7-22F347DFB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83213"/>
            <a:ext cx="9132125" cy="786662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66FA35D0-BD8F-6B41-8C83-BD741599D060}"/>
              </a:ext>
            </a:extLst>
          </p:cNvPr>
          <p:cNvSpPr txBox="1"/>
          <p:nvPr/>
        </p:nvSpPr>
        <p:spPr>
          <a:xfrm>
            <a:off x="5795161" y="1603049"/>
            <a:ext cx="573039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rgbClr val="00A4F7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Tradução comentada </a:t>
            </a:r>
            <a:br>
              <a:rPr lang="pt-BR" sz="2800" b="1" dirty="0">
                <a:solidFill>
                  <a:srgbClr val="00A4F7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2800" b="1" dirty="0">
                <a:solidFill>
                  <a:srgbClr val="00A4F7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das </a:t>
            </a:r>
            <a:r>
              <a:rPr lang="de-BR" sz="2800" dirty="0">
                <a:solidFill>
                  <a:srgbClr val="00A4F7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pt-BR" sz="2800" b="1" dirty="0">
                <a:solidFill>
                  <a:srgbClr val="00A4F7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Cartas dos irmãos Weise</a:t>
            </a:r>
            <a:r>
              <a:rPr lang="de-BR" sz="2400" dirty="0">
                <a:solidFill>
                  <a:srgbClr val="00A4F7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</a:p>
          <a:p>
            <a:pPr algn="ctr"/>
            <a:br>
              <a:rPr lang="de-BR" sz="2400" dirty="0">
                <a:solidFill>
                  <a:srgbClr val="00A4F7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2000" b="1" dirty="0">
                <a:solidFill>
                  <a:srgbClr val="00A4F7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Escritas na Colônia Blumenau entre 1855 e 1856</a:t>
            </a:r>
            <a:endParaRPr lang="de-BR" sz="2800" dirty="0">
              <a:solidFill>
                <a:srgbClr val="00A4F7"/>
              </a:solidFill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0E8DD865-2BB6-DABF-2CFD-2AAA429C59B6}"/>
              </a:ext>
            </a:extLst>
          </p:cNvPr>
          <p:cNvSpPr txBox="1"/>
          <p:nvPr/>
        </p:nvSpPr>
        <p:spPr>
          <a:xfrm>
            <a:off x="5795161" y="3966881"/>
            <a:ext cx="61039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BR" sz="1800" dirty="0">
                <a:solidFill>
                  <a:srgbClr val="F2768E"/>
                </a:solidFill>
              </a:rPr>
              <a:t>Fernando Weise</a:t>
            </a:r>
          </a:p>
          <a:p>
            <a:pPr algn="r"/>
            <a:r>
              <a:rPr lang="de-BR" sz="1800" dirty="0">
                <a:solidFill>
                  <a:srgbClr val="F2768E"/>
                </a:solidFill>
              </a:rPr>
              <a:t>FFLCH/USP</a:t>
            </a:r>
          </a:p>
          <a:p>
            <a:pPr algn="r"/>
            <a:r>
              <a:rPr lang="de-BR" sz="1800" dirty="0">
                <a:solidFill>
                  <a:srgbClr val="00A1FA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fweise@usp.br</a:t>
            </a:r>
            <a:endParaRPr lang="de-BR" sz="1800" dirty="0">
              <a:solidFill>
                <a:srgbClr val="00A1FA"/>
              </a:solidFill>
            </a:endParaRPr>
          </a:p>
          <a:p>
            <a:pPr algn="r"/>
            <a:endParaRPr lang="de-BR" sz="1800" dirty="0">
              <a:solidFill>
                <a:srgbClr val="F2768E"/>
              </a:solidFill>
            </a:endParaRPr>
          </a:p>
          <a:p>
            <a:pPr algn="r"/>
            <a:r>
              <a:rPr lang="de-BR" sz="1800" dirty="0">
                <a:solidFill>
                  <a:srgbClr val="F2768E"/>
                </a:solidFill>
              </a:rPr>
              <a:t>Trabalho de Iniciação Científica </a:t>
            </a:r>
          </a:p>
          <a:p>
            <a:pPr algn="r"/>
            <a:r>
              <a:rPr lang="de-BR" sz="1800" dirty="0">
                <a:solidFill>
                  <a:srgbClr val="F2768E"/>
                </a:solidFill>
              </a:rPr>
              <a:t>Orientadora: Prof. Dr. Magdalena Nowinska</a:t>
            </a:r>
          </a:p>
        </p:txBody>
      </p:sp>
      <p:pic>
        <p:nvPicPr>
          <p:cNvPr id="32" name="Inhaltsplatzhalter 17">
            <a:extLst>
              <a:ext uri="{FF2B5EF4-FFF2-40B4-BE49-F238E27FC236}">
                <a16:creationId xmlns:a16="http://schemas.microsoft.com/office/drawing/2014/main" id="{FB7326E3-ABF8-67BA-FAF8-B55F60426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119" y="6084235"/>
            <a:ext cx="9132125" cy="786662"/>
          </a:xfrm>
          <a:prstGeom prst="rect">
            <a:avLst/>
          </a:prstGeom>
        </p:spPr>
      </p:pic>
      <p:pic>
        <p:nvPicPr>
          <p:cNvPr id="37" name="Inhaltsplatzhalter 17">
            <a:extLst>
              <a:ext uri="{FF2B5EF4-FFF2-40B4-BE49-F238E27FC236}">
                <a16:creationId xmlns:a16="http://schemas.microsoft.com/office/drawing/2014/main" id="{F4531FBB-8CAF-070D-AF5E-CF7EE6877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32125" cy="786662"/>
          </a:xfrm>
          <a:prstGeom prst="rect">
            <a:avLst/>
          </a:prstGeom>
        </p:spPr>
      </p:pic>
      <p:pic>
        <p:nvPicPr>
          <p:cNvPr id="38" name="Inhaltsplatzhalter 17">
            <a:extLst>
              <a:ext uri="{FF2B5EF4-FFF2-40B4-BE49-F238E27FC236}">
                <a16:creationId xmlns:a16="http://schemas.microsoft.com/office/drawing/2014/main" id="{F23D2632-66A4-66D1-D5DA-C8F813D07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2124" y="2592"/>
            <a:ext cx="9132125" cy="78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7748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21DCAC-3C42-71C7-41D7-551A51714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3" y="307975"/>
            <a:ext cx="10515600" cy="1325563"/>
          </a:xfrm>
        </p:spPr>
        <p:txBody>
          <a:bodyPr/>
          <a:lstStyle/>
          <a:p>
            <a:r>
              <a:rPr lang="de-BR" dirty="0">
                <a:solidFill>
                  <a:srgbClr val="F2768E"/>
                </a:solidFill>
              </a:rPr>
              <a:t>Contexto Histórico-Editorial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7179AE8-F57F-5FE2-C834-735E477A7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762" y="1510109"/>
            <a:ext cx="11530013" cy="4819253"/>
          </a:xfrm>
        </p:spPr>
        <p:txBody>
          <a:bodyPr>
            <a:normAutofit/>
          </a:bodyPr>
          <a:lstStyle/>
          <a:p>
            <a:r>
              <a:rPr lang="de-BR" dirty="0">
                <a:solidFill>
                  <a:srgbClr val="00A4F7"/>
                </a:solidFill>
              </a:rPr>
              <a:t>A emigração como „solução“ defendida por intelectuais: Fröbel, Blumenau, Gestäcker, Tschudi;</a:t>
            </a:r>
          </a:p>
          <a:p>
            <a:r>
              <a:rPr lang="de-BR" dirty="0">
                <a:solidFill>
                  <a:srgbClr val="F2768E"/>
                </a:solidFill>
              </a:rPr>
              <a:t>Günther Fröbel: </a:t>
            </a:r>
            <a:r>
              <a:rPr lang="de-DE" dirty="0">
                <a:solidFill>
                  <a:srgbClr val="F2768E"/>
                </a:solidFill>
              </a:rPr>
              <a:t>E</a:t>
            </a:r>
            <a:r>
              <a:rPr lang="de-BR" dirty="0">
                <a:solidFill>
                  <a:srgbClr val="F2768E"/>
                </a:solidFill>
              </a:rPr>
              <a:t>ditor  x  Agente de Emigração;</a:t>
            </a:r>
          </a:p>
          <a:p>
            <a:r>
              <a:rPr lang="de-BR" dirty="0">
                <a:solidFill>
                  <a:srgbClr val="00A4F7"/>
                </a:solidFill>
              </a:rPr>
              <a:t>Relação Fröbel-Blumenau;</a:t>
            </a:r>
          </a:p>
          <a:p>
            <a:pPr marL="0" indent="0">
              <a:buNone/>
            </a:pPr>
            <a:endParaRPr lang="de-BR" dirty="0"/>
          </a:p>
          <a:p>
            <a:pPr marL="0" indent="0">
              <a:buNone/>
            </a:pPr>
            <a:r>
              <a:rPr lang="de-DE" sz="2400" b="1" dirty="0">
                <a:solidFill>
                  <a:srgbClr val="F2768E"/>
                </a:solidFill>
                <a:effectLst/>
                <a:latin typeface="Arial" panose="020B0604020202020204" pitchFamily="34" charset="0"/>
              </a:rPr>
              <a:t>„*) </a:t>
            </a:r>
            <a:r>
              <a:rPr lang="de-DE" sz="2400" dirty="0" err="1">
                <a:solidFill>
                  <a:srgbClr val="F2768E"/>
                </a:solidFill>
                <a:effectLst/>
                <a:latin typeface="ArialMT"/>
              </a:rPr>
              <a:t>Queira</a:t>
            </a:r>
            <a:r>
              <a:rPr lang="de-DE" sz="2400" dirty="0">
                <a:solidFill>
                  <a:srgbClr val="F2768E"/>
                </a:solidFill>
                <a:effectLst/>
                <a:latin typeface="ArialMT"/>
              </a:rPr>
              <a:t> </a:t>
            </a:r>
            <a:r>
              <a:rPr lang="de-DE" sz="2400" dirty="0" err="1">
                <a:solidFill>
                  <a:srgbClr val="F2768E"/>
                </a:solidFill>
                <a:effectLst/>
                <a:latin typeface="ArialMT"/>
              </a:rPr>
              <a:t>dirigir</a:t>
            </a:r>
            <a:r>
              <a:rPr lang="de-DE" sz="2400" dirty="0">
                <a:solidFill>
                  <a:srgbClr val="F2768E"/>
                </a:solidFill>
                <a:effectLst/>
                <a:latin typeface="ArialMT"/>
              </a:rPr>
              <a:t>-se </a:t>
            </a:r>
            <a:r>
              <a:rPr lang="de-DE" sz="2400" dirty="0" err="1">
                <a:solidFill>
                  <a:srgbClr val="F2768E"/>
                </a:solidFill>
                <a:effectLst/>
                <a:latin typeface="ArialMT"/>
              </a:rPr>
              <a:t>ao</a:t>
            </a:r>
            <a:r>
              <a:rPr lang="de-DE" sz="2400" dirty="0">
                <a:solidFill>
                  <a:srgbClr val="F2768E"/>
                </a:solidFill>
                <a:effectLst/>
                <a:latin typeface="ArialMT"/>
              </a:rPr>
              <a:t> </a:t>
            </a:r>
            <a:r>
              <a:rPr lang="de-DE" sz="2400" dirty="0" err="1">
                <a:solidFill>
                  <a:srgbClr val="F2768E"/>
                </a:solidFill>
                <a:effectLst/>
                <a:latin typeface="ArialMT"/>
              </a:rPr>
              <a:t>endereço</a:t>
            </a:r>
            <a:r>
              <a:rPr lang="de-DE" sz="2400" dirty="0">
                <a:solidFill>
                  <a:srgbClr val="F2768E"/>
                </a:solidFill>
                <a:effectLst/>
                <a:latin typeface="ArialMT"/>
              </a:rPr>
              <a:t> </a:t>
            </a:r>
            <a:r>
              <a:rPr lang="de-DE" sz="2400" dirty="0" err="1">
                <a:solidFill>
                  <a:srgbClr val="F2768E"/>
                </a:solidFill>
                <a:effectLst/>
                <a:latin typeface="ArialMT"/>
              </a:rPr>
              <a:t>acima</a:t>
            </a:r>
            <a:r>
              <a:rPr lang="de-DE" sz="2400" dirty="0">
                <a:solidFill>
                  <a:srgbClr val="F2768E"/>
                </a:solidFill>
                <a:effectLst/>
                <a:latin typeface="ArialMT"/>
              </a:rPr>
              <a:t> </a:t>
            </a:r>
            <a:r>
              <a:rPr lang="de-DE" sz="2400" dirty="0" err="1">
                <a:solidFill>
                  <a:srgbClr val="F2768E"/>
                </a:solidFill>
                <a:effectLst/>
                <a:latin typeface="ArialMT"/>
              </a:rPr>
              <a:t>quem</a:t>
            </a:r>
            <a:r>
              <a:rPr lang="de-DE" sz="2400" dirty="0">
                <a:solidFill>
                  <a:srgbClr val="F2768E"/>
                </a:solidFill>
                <a:effectLst/>
                <a:latin typeface="ArialMT"/>
              </a:rPr>
              <a:t> </a:t>
            </a:r>
            <a:r>
              <a:rPr lang="de-DE" sz="2400" dirty="0" err="1">
                <a:solidFill>
                  <a:srgbClr val="F2768E"/>
                </a:solidFill>
                <a:effectLst/>
                <a:latin typeface="ArialMT"/>
              </a:rPr>
              <a:t>desejar</a:t>
            </a:r>
            <a:r>
              <a:rPr lang="de-DE" sz="2400" dirty="0">
                <a:solidFill>
                  <a:srgbClr val="F2768E"/>
                </a:solidFill>
                <a:effectLst/>
                <a:latin typeface="ArialMT"/>
              </a:rPr>
              <a:t> </a:t>
            </a:r>
            <a:r>
              <a:rPr lang="de-DE" sz="2400" dirty="0" err="1">
                <a:solidFill>
                  <a:srgbClr val="F2768E"/>
                </a:solidFill>
                <a:effectLst/>
                <a:latin typeface="ArialMT"/>
              </a:rPr>
              <a:t>verificar</a:t>
            </a:r>
            <a:r>
              <a:rPr lang="de-DE" sz="2400" dirty="0">
                <a:solidFill>
                  <a:srgbClr val="F2768E"/>
                </a:solidFill>
                <a:effectLst/>
                <a:latin typeface="ArialMT"/>
              </a:rPr>
              <a:t> </a:t>
            </a:r>
            <a:r>
              <a:rPr lang="de-DE" sz="2400" dirty="0" err="1">
                <a:solidFill>
                  <a:srgbClr val="F2768E"/>
                </a:solidFill>
                <a:effectLst/>
                <a:latin typeface="ArialMT"/>
              </a:rPr>
              <a:t>os</a:t>
            </a:r>
            <a:r>
              <a:rPr lang="de-DE" sz="2400" dirty="0">
                <a:solidFill>
                  <a:srgbClr val="F2768E"/>
                </a:solidFill>
                <a:effectLst/>
                <a:latin typeface="ArialMT"/>
              </a:rPr>
              <a:t> </a:t>
            </a:r>
            <a:r>
              <a:rPr lang="de-DE" sz="2400" dirty="0" err="1">
                <a:solidFill>
                  <a:srgbClr val="F2768E"/>
                </a:solidFill>
                <a:effectLst/>
                <a:latin typeface="ArialMT"/>
              </a:rPr>
              <a:t>originais</a:t>
            </a:r>
            <a:r>
              <a:rPr lang="de-DE" sz="2400" dirty="0">
                <a:solidFill>
                  <a:srgbClr val="F2768E"/>
                </a:solidFill>
                <a:effectLst/>
                <a:latin typeface="ArialMT"/>
              </a:rPr>
              <a:t> </a:t>
            </a:r>
            <a:r>
              <a:rPr lang="de-DE" sz="2400" dirty="0" err="1">
                <a:solidFill>
                  <a:srgbClr val="F2768E"/>
                </a:solidFill>
                <a:effectLst/>
                <a:latin typeface="ArialMT"/>
              </a:rPr>
              <a:t>destas</a:t>
            </a:r>
            <a:r>
              <a:rPr lang="de-DE" sz="2400" dirty="0">
                <a:solidFill>
                  <a:srgbClr val="F2768E"/>
                </a:solidFill>
                <a:effectLst/>
                <a:latin typeface="ArialMT"/>
              </a:rPr>
              <a:t> </a:t>
            </a:r>
            <a:r>
              <a:rPr lang="de-DE" sz="2400" dirty="0" err="1">
                <a:solidFill>
                  <a:srgbClr val="F2768E"/>
                </a:solidFill>
                <a:effectLst/>
                <a:latin typeface="ArialMT"/>
              </a:rPr>
              <a:t>cartas</a:t>
            </a:r>
            <a:r>
              <a:rPr lang="de-DE" sz="2400" dirty="0">
                <a:solidFill>
                  <a:srgbClr val="F2768E"/>
                </a:solidFill>
                <a:effectLst/>
                <a:latin typeface="ArialMT"/>
              </a:rPr>
              <a:t> </a:t>
            </a:r>
            <a:r>
              <a:rPr lang="de-DE" sz="2400" dirty="0" err="1">
                <a:solidFill>
                  <a:srgbClr val="00A4F7"/>
                </a:solidFill>
                <a:effectLst/>
                <a:latin typeface="ArialMT"/>
              </a:rPr>
              <a:t>apenas</a:t>
            </a:r>
            <a:r>
              <a:rPr lang="de-DE" sz="2400" dirty="0">
                <a:solidFill>
                  <a:srgbClr val="00A4F7"/>
                </a:solidFill>
                <a:effectLst/>
                <a:latin typeface="ArialMT"/>
              </a:rPr>
              <a:t> um </a:t>
            </a:r>
            <a:r>
              <a:rPr lang="de-DE" sz="2400" dirty="0" err="1">
                <a:solidFill>
                  <a:srgbClr val="00A4F7"/>
                </a:solidFill>
                <a:effectLst/>
                <a:latin typeface="ArialMT"/>
              </a:rPr>
              <a:t>pouco</a:t>
            </a:r>
            <a:r>
              <a:rPr lang="de-DE" sz="2400" dirty="0">
                <a:solidFill>
                  <a:srgbClr val="00A4F7"/>
                </a:solidFill>
                <a:effectLst/>
                <a:latin typeface="ArialMT"/>
              </a:rPr>
              <a:t> </a:t>
            </a:r>
            <a:r>
              <a:rPr lang="de-DE" sz="2400" dirty="0" err="1">
                <a:solidFill>
                  <a:srgbClr val="00A4F7"/>
                </a:solidFill>
                <a:effectLst/>
                <a:latin typeface="ArialMT"/>
              </a:rPr>
              <a:t>alteradas</a:t>
            </a:r>
            <a:r>
              <a:rPr lang="de-DE" sz="2400" dirty="0">
                <a:solidFill>
                  <a:srgbClr val="00A4F7"/>
                </a:solidFill>
                <a:effectLst/>
                <a:latin typeface="ArialMT"/>
              </a:rPr>
              <a:t> </a:t>
            </a:r>
            <a:r>
              <a:rPr lang="de-DE" sz="2400" dirty="0" err="1">
                <a:solidFill>
                  <a:srgbClr val="00A4F7"/>
                </a:solidFill>
                <a:effectLst/>
                <a:latin typeface="ArialMT"/>
              </a:rPr>
              <a:t>estilisticamente</a:t>
            </a:r>
            <a:r>
              <a:rPr lang="de-DE" sz="2400" dirty="0">
                <a:solidFill>
                  <a:srgbClr val="00A4F7"/>
                </a:solidFill>
                <a:effectLst/>
                <a:latin typeface="ArialMT"/>
              </a:rPr>
              <a:t> </a:t>
            </a:r>
            <a:r>
              <a:rPr lang="de-DE" sz="2400" dirty="0" err="1">
                <a:solidFill>
                  <a:srgbClr val="00A4F7"/>
                </a:solidFill>
                <a:effectLst/>
                <a:latin typeface="ArialMT"/>
              </a:rPr>
              <a:t>aqui</a:t>
            </a:r>
            <a:r>
              <a:rPr lang="de-DE" sz="2400" dirty="0">
                <a:solidFill>
                  <a:srgbClr val="00A4F7"/>
                </a:solidFill>
                <a:effectLst/>
                <a:latin typeface="ArialMT"/>
              </a:rPr>
              <a:t> </a:t>
            </a:r>
            <a:r>
              <a:rPr lang="de-DE" sz="2400" dirty="0" err="1">
                <a:solidFill>
                  <a:srgbClr val="00A4F7"/>
                </a:solidFill>
                <a:effectLst/>
                <a:latin typeface="ArialMT"/>
              </a:rPr>
              <a:t>e</a:t>
            </a:r>
            <a:r>
              <a:rPr lang="de-DE" sz="2400" dirty="0">
                <a:solidFill>
                  <a:srgbClr val="00A4F7"/>
                </a:solidFill>
                <a:effectLst/>
                <a:latin typeface="ArialMT"/>
              </a:rPr>
              <a:t> </a:t>
            </a:r>
            <a:r>
              <a:rPr lang="de-DE" sz="2400" dirty="0" err="1">
                <a:solidFill>
                  <a:srgbClr val="00A4F7"/>
                </a:solidFill>
                <a:effectLst/>
                <a:latin typeface="ArialMT"/>
              </a:rPr>
              <a:t>ali</a:t>
            </a:r>
            <a:r>
              <a:rPr lang="de-DE" sz="2400" dirty="0">
                <a:solidFill>
                  <a:srgbClr val="F2768E"/>
                </a:solidFill>
                <a:effectLst/>
                <a:latin typeface="ArialMT"/>
              </a:rPr>
              <a:t>. </a:t>
            </a:r>
            <a:r>
              <a:rPr lang="de-DE" sz="2400" b="1" dirty="0">
                <a:solidFill>
                  <a:srgbClr val="F2768E"/>
                </a:solidFill>
                <a:effectLst/>
                <a:latin typeface="Arial" panose="020B0604020202020204" pitchFamily="34" charset="0"/>
              </a:rPr>
              <a:t>O </a:t>
            </a:r>
            <a:r>
              <a:rPr lang="de-DE" sz="2400" b="1" dirty="0" err="1">
                <a:solidFill>
                  <a:srgbClr val="F2768E"/>
                </a:solidFill>
                <a:effectLst/>
                <a:latin typeface="Arial" panose="020B0604020202020204" pitchFamily="34" charset="0"/>
              </a:rPr>
              <a:t>redator</a:t>
            </a:r>
            <a:r>
              <a:rPr lang="de-DE" sz="2400" b="1" dirty="0">
                <a:solidFill>
                  <a:srgbClr val="F2768E"/>
                </a:solidFill>
                <a:effectLst/>
                <a:latin typeface="Arial" panose="020B0604020202020204" pitchFamily="34" charset="0"/>
              </a:rPr>
              <a:t>.“ </a:t>
            </a:r>
            <a:endParaRPr lang="de-DE" sz="3600" dirty="0">
              <a:solidFill>
                <a:srgbClr val="F2768E"/>
              </a:solidFill>
              <a:effectLst/>
            </a:endParaRPr>
          </a:p>
          <a:p>
            <a:pPr marL="0" indent="0">
              <a:buNone/>
            </a:pPr>
            <a:endParaRPr lang="de-BR" dirty="0"/>
          </a:p>
          <a:p>
            <a:pPr marL="0" indent="0">
              <a:buNone/>
            </a:pPr>
            <a:r>
              <a:rPr lang="de-BR" dirty="0">
                <a:solidFill>
                  <a:srgbClr val="00A4F7"/>
                </a:solidFill>
              </a:rPr>
              <a:t>Qual o </a:t>
            </a:r>
            <a:r>
              <a:rPr lang="de-BR" dirty="0">
                <a:solidFill>
                  <a:srgbClr val="F2768E"/>
                </a:solidFill>
              </a:rPr>
              <a:t>grau de intervenção </a:t>
            </a:r>
            <a:r>
              <a:rPr lang="de-BR" dirty="0">
                <a:solidFill>
                  <a:srgbClr val="00A4F7"/>
                </a:solidFill>
              </a:rPr>
              <a:t>do editor?</a:t>
            </a:r>
          </a:p>
        </p:txBody>
      </p:sp>
    </p:spTree>
    <p:extLst>
      <p:ext uri="{BB962C8B-B14F-4D97-AF65-F5344CB8AC3E}">
        <p14:creationId xmlns:p14="http://schemas.microsoft.com/office/powerpoint/2010/main" val="2870538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, Schiff, Transport, Zeitung enthält.&#10;&#10;Automatisch generierte Beschreibung">
            <a:extLst>
              <a:ext uri="{FF2B5EF4-FFF2-40B4-BE49-F238E27FC236}">
                <a16:creationId xmlns:a16="http://schemas.microsoft.com/office/drawing/2014/main" id="{ECC38A83-5C37-80CD-4EA2-6F89AB171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0" y="608160"/>
            <a:ext cx="8889921" cy="564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873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2D257706-6FBC-AE85-65B3-01A8C0FCE686}"/>
              </a:ext>
            </a:extLst>
          </p:cNvPr>
          <p:cNvSpPr txBox="1"/>
          <p:nvPr/>
        </p:nvSpPr>
        <p:spPr>
          <a:xfrm>
            <a:off x="728662" y="665887"/>
            <a:ext cx="973693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000" dirty="0">
                <a:solidFill>
                  <a:srgbClr val="00A4F7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G</a:t>
            </a:r>
            <a:r>
              <a:rPr lang="pt-BR" sz="2000" dirty="0">
                <a:solidFill>
                  <a:srgbClr val="00A4F7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rande </a:t>
            </a:r>
            <a:r>
              <a:rPr lang="pt-BR" sz="2000" dirty="0">
                <a:solidFill>
                  <a:srgbClr val="F2768E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publicidade na imprensa </a:t>
            </a:r>
            <a:r>
              <a:rPr lang="pt-BR" sz="2000" dirty="0">
                <a:solidFill>
                  <a:srgbClr val="00A4F7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em geral do ponto de vista de que as promessas relativas à emigração para o Brasil se tratavam de um </a:t>
            </a:r>
            <a:r>
              <a:rPr lang="pt-BR" sz="2000" b="1" dirty="0">
                <a:solidFill>
                  <a:srgbClr val="F2768E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grande engodo </a:t>
            </a:r>
            <a:r>
              <a:rPr lang="pt-BR" sz="2000" dirty="0">
                <a:solidFill>
                  <a:srgbClr val="00A4F7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e de que os alemães estavam sendo convencidos a emigrar </a:t>
            </a:r>
            <a:r>
              <a:rPr lang="pt-BR" sz="2000" dirty="0">
                <a:solidFill>
                  <a:srgbClr val="F2768E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por </a:t>
            </a:r>
            <a:r>
              <a:rPr lang="pt-BR" sz="2000" b="1" dirty="0">
                <a:solidFill>
                  <a:srgbClr val="F2768E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agentes inescrupulosos e interesseiros</a:t>
            </a:r>
            <a:r>
              <a:rPr lang="pt-BR" sz="2000" dirty="0">
                <a:solidFill>
                  <a:srgbClr val="F2768E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, para serem </a:t>
            </a:r>
            <a:r>
              <a:rPr lang="pt-BR" sz="2000" b="1" dirty="0">
                <a:solidFill>
                  <a:srgbClr val="F2768E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explorados</a:t>
            </a:r>
            <a:r>
              <a:rPr lang="pt-BR" sz="2000" dirty="0">
                <a:solidFill>
                  <a:srgbClr val="F2768E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 </a:t>
            </a:r>
            <a:r>
              <a:rPr lang="pt-BR" sz="2000" dirty="0">
                <a:solidFill>
                  <a:srgbClr val="00A4F7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uma vez que alcançassem seu destino.</a:t>
            </a:r>
            <a:r>
              <a:rPr lang="de-BR" sz="2000" dirty="0">
                <a:solidFill>
                  <a:srgbClr val="00A4F7"/>
                </a:solidFill>
                <a:effectLst/>
                <a:latin typeface="Aptos" panose="020B0004020202020204" pitchFamily="34" charset="0"/>
              </a:rPr>
              <a:t> </a:t>
            </a:r>
            <a:endParaRPr lang="de-BR" sz="2000" dirty="0">
              <a:solidFill>
                <a:srgbClr val="00A4F7"/>
              </a:solidFill>
              <a:latin typeface="Aptos" panose="020B000402020202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F4266E8-DA96-4474-8C62-959AB3524754}"/>
              </a:ext>
            </a:extLst>
          </p:cNvPr>
          <p:cNvSpPr txBox="1"/>
          <p:nvPr/>
        </p:nvSpPr>
        <p:spPr>
          <a:xfrm>
            <a:off x="3264693" y="2156606"/>
            <a:ext cx="8293894" cy="42073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39545" algn="just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pt-BR" sz="1800" dirty="0">
                <a:solidFill>
                  <a:srgbClr val="00A4F7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Enquanto os </a:t>
            </a:r>
            <a:r>
              <a:rPr lang="pt-BR" sz="1800" dirty="0">
                <a:solidFill>
                  <a:srgbClr val="F2768E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empresários da emigração </a:t>
            </a:r>
            <a:r>
              <a:rPr lang="pt-BR" sz="1800" dirty="0">
                <a:solidFill>
                  <a:srgbClr val="00A4F7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se ocupavam do transporte dos emigrantes por conta própria ou de terceiros, a atividade dos </a:t>
            </a:r>
            <a:r>
              <a:rPr lang="pt-BR" sz="1800" dirty="0">
                <a:solidFill>
                  <a:srgbClr val="F2768E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agentes</a:t>
            </a:r>
            <a:r>
              <a:rPr lang="pt-BR" sz="1800" dirty="0">
                <a:solidFill>
                  <a:srgbClr val="00A4F7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 era principalmente a mediação para celebração de contratos entre empresários e emigrantes. A eles se atribuía ainda a ulterior tarefa de dar informações e aconselhar os emigrantes. Eram geralmente </a:t>
            </a:r>
            <a:r>
              <a:rPr lang="pt-BR" sz="1800" dirty="0">
                <a:solidFill>
                  <a:srgbClr val="F2768E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pessoas inescrupulosas, especuladores e impostores que aproveitavam a situação do momento </a:t>
            </a:r>
            <a:r>
              <a:rPr lang="pt-BR" sz="1800" b="1" dirty="0">
                <a:solidFill>
                  <a:srgbClr val="F2768E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para enganar com falsas promessas ou, então, para extorquir os últimos bens daqueles que deixavam a pátria cheios de esperança</a:t>
            </a:r>
            <a:r>
              <a:rPr lang="pt-BR" sz="1800" dirty="0">
                <a:solidFill>
                  <a:srgbClr val="F2768E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.</a:t>
            </a:r>
            <a:r>
              <a:rPr lang="pt-BR" sz="1800" dirty="0">
                <a:solidFill>
                  <a:srgbClr val="00A4F7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 </a:t>
            </a:r>
            <a:r>
              <a:rPr lang="pt-BR" sz="1800" dirty="0">
                <a:solidFill>
                  <a:schemeClr val="bg1">
                    <a:lumMod val="50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(</a:t>
            </a:r>
            <a:r>
              <a:rPr lang="pt-BR" sz="1800" b="1" dirty="0">
                <a:solidFill>
                  <a:schemeClr val="bg1">
                    <a:lumMod val="50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RUHE</a:t>
            </a:r>
            <a:r>
              <a:rPr lang="pt-BR" sz="1800" dirty="0">
                <a:solidFill>
                  <a:schemeClr val="bg1">
                    <a:lumMod val="50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, 1958, p. 214 apud DIRKSEN, 2022, p. 23)</a:t>
            </a:r>
            <a:endParaRPr lang="de-BR" sz="2800" dirty="0">
              <a:solidFill>
                <a:schemeClr val="bg1">
                  <a:lumMod val="50000"/>
                </a:schemeClr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1619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446AB33B-5905-BECD-89B6-4BA1A1DC3735}"/>
              </a:ext>
            </a:extLst>
          </p:cNvPr>
          <p:cNvSpPr txBox="1"/>
          <p:nvPr/>
        </p:nvSpPr>
        <p:spPr>
          <a:xfrm>
            <a:off x="1185862" y="478182"/>
            <a:ext cx="10472737" cy="51262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000" dirty="0">
                <a:solidFill>
                  <a:srgbClr val="00A4F7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Acerca da </a:t>
            </a:r>
            <a:r>
              <a:rPr lang="pt-BR" sz="2000" dirty="0">
                <a:solidFill>
                  <a:srgbClr val="F2768E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desconfiança</a:t>
            </a:r>
            <a:r>
              <a:rPr lang="pt-BR" sz="2000" dirty="0">
                <a:solidFill>
                  <a:srgbClr val="00A4F7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 </a:t>
            </a:r>
            <a:r>
              <a:rPr lang="pt-BR" sz="2000" dirty="0">
                <a:solidFill>
                  <a:srgbClr val="F2768E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quanto às atividades de </a:t>
            </a:r>
            <a:r>
              <a:rPr lang="pt-BR" sz="2000" dirty="0" err="1">
                <a:solidFill>
                  <a:srgbClr val="F2768E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Fröbel</a:t>
            </a:r>
            <a:r>
              <a:rPr lang="pt-BR" sz="2000" dirty="0">
                <a:solidFill>
                  <a:srgbClr val="00A4F7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, bem como da </a:t>
            </a:r>
            <a:r>
              <a:rPr lang="pt-BR" sz="2000" dirty="0">
                <a:solidFill>
                  <a:srgbClr val="F2768E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qualidade de seus jornais</a:t>
            </a:r>
            <a:r>
              <a:rPr lang="pt-BR" sz="2000" dirty="0">
                <a:solidFill>
                  <a:srgbClr val="00A4F7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, Débora </a:t>
            </a:r>
            <a:r>
              <a:rPr lang="pt-BR" sz="2000" dirty="0" err="1">
                <a:solidFill>
                  <a:srgbClr val="00A4F7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Bendocchi</a:t>
            </a:r>
            <a:r>
              <a:rPr lang="pt-BR" sz="2000" dirty="0">
                <a:solidFill>
                  <a:srgbClr val="00A4F7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 Alves escreve:</a:t>
            </a:r>
          </a:p>
          <a:p>
            <a:pPr algn="just">
              <a:lnSpc>
                <a:spcPct val="150000"/>
              </a:lnSpc>
            </a:pPr>
            <a:endParaRPr lang="de-BR" sz="2000" dirty="0">
              <a:solidFill>
                <a:srgbClr val="00A4F7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</a:endParaRPr>
          </a:p>
          <a:p>
            <a:pPr marL="1439545" algn="just">
              <a:lnSpc>
                <a:spcPct val="150000"/>
              </a:lnSpc>
            </a:pPr>
            <a:r>
              <a:rPr lang="pt-BR" sz="2000" dirty="0">
                <a:solidFill>
                  <a:srgbClr val="00A4F7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Tive a oportunidade de consultar praticamente todos os exemplares do </a:t>
            </a:r>
            <a:r>
              <a:rPr lang="pt-BR" sz="2000" i="1" dirty="0">
                <a:solidFill>
                  <a:srgbClr val="00A4F7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Allgemeine </a:t>
            </a:r>
            <a:r>
              <a:rPr lang="pt-BR" sz="2000" i="1" dirty="0" err="1">
                <a:solidFill>
                  <a:srgbClr val="00A4F7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Auswanderungs</a:t>
            </a:r>
            <a:r>
              <a:rPr lang="pt-BR" sz="2000" i="1" dirty="0">
                <a:solidFill>
                  <a:srgbClr val="00A4F7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-Zeitung </a:t>
            </a:r>
            <a:r>
              <a:rPr lang="pt-BR" sz="2000" dirty="0">
                <a:solidFill>
                  <a:srgbClr val="00A4F7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e eles </a:t>
            </a:r>
            <a:r>
              <a:rPr lang="pt-BR" sz="2000" dirty="0">
                <a:solidFill>
                  <a:srgbClr val="00A1FA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me deram </a:t>
            </a:r>
            <a:r>
              <a:rPr lang="pt-BR" sz="2000" dirty="0">
                <a:solidFill>
                  <a:srgbClr val="F2768E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a </a:t>
            </a:r>
            <a:r>
              <a:rPr lang="pt-BR" sz="2000" dirty="0" err="1">
                <a:solidFill>
                  <a:srgbClr val="F2768E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impressão</a:t>
            </a:r>
            <a:r>
              <a:rPr lang="pt-BR" sz="2000" dirty="0">
                <a:solidFill>
                  <a:srgbClr val="F2768E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 de estar diante de um jornal especializado de muito bom </a:t>
            </a:r>
            <a:r>
              <a:rPr lang="pt-BR" sz="2000" dirty="0" err="1">
                <a:solidFill>
                  <a:srgbClr val="F2768E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nível</a:t>
            </a:r>
            <a:r>
              <a:rPr lang="pt-BR" sz="2000" dirty="0">
                <a:solidFill>
                  <a:srgbClr val="F2768E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 para a </a:t>
            </a:r>
            <a:r>
              <a:rPr lang="pt-BR" sz="2000" dirty="0" err="1">
                <a:solidFill>
                  <a:srgbClr val="F2768E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época</a:t>
            </a:r>
            <a:r>
              <a:rPr lang="pt-BR" sz="2000" dirty="0">
                <a:solidFill>
                  <a:srgbClr val="F2768E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, com </a:t>
            </a:r>
            <a:r>
              <a:rPr lang="pt-BR" sz="2000" dirty="0" err="1">
                <a:solidFill>
                  <a:srgbClr val="F2768E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informações</a:t>
            </a:r>
            <a:r>
              <a:rPr lang="pt-BR" sz="2000" dirty="0">
                <a:solidFill>
                  <a:srgbClr val="F2768E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 diversificadas e precisas, com artigos </a:t>
            </a:r>
            <a:r>
              <a:rPr lang="pt-BR" sz="2000" dirty="0" err="1">
                <a:solidFill>
                  <a:srgbClr val="F2768E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críticos</a:t>
            </a:r>
            <a:r>
              <a:rPr lang="pt-BR" sz="2000" dirty="0">
                <a:solidFill>
                  <a:srgbClr val="F2768E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 e bem escritos</a:t>
            </a:r>
            <a:r>
              <a:rPr lang="pt-BR" sz="2000" dirty="0">
                <a:solidFill>
                  <a:srgbClr val="00A4F7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. De qualquer forma, tal </a:t>
            </a:r>
            <a:r>
              <a:rPr lang="pt-BR" sz="2000" dirty="0" err="1">
                <a:solidFill>
                  <a:srgbClr val="F2768E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desconfiança</a:t>
            </a:r>
            <a:r>
              <a:rPr lang="pt-BR" sz="2000" dirty="0">
                <a:solidFill>
                  <a:srgbClr val="F2768E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 </a:t>
            </a:r>
            <a:r>
              <a:rPr lang="pt-BR" sz="2000" dirty="0" err="1">
                <a:solidFill>
                  <a:srgbClr val="F2768E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não</a:t>
            </a:r>
            <a:r>
              <a:rPr lang="pt-BR" sz="2000" dirty="0">
                <a:solidFill>
                  <a:srgbClr val="F2768E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 desmerece o trabalho </a:t>
            </a:r>
            <a:r>
              <a:rPr lang="pt-BR" sz="2000" dirty="0">
                <a:solidFill>
                  <a:srgbClr val="00A4F7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do redator e o sucesso </a:t>
            </a:r>
            <a:r>
              <a:rPr lang="pt-BR" sz="2000" dirty="0" err="1">
                <a:solidFill>
                  <a:srgbClr val="00A4F7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alcançado</a:t>
            </a:r>
            <a:r>
              <a:rPr lang="pt-BR" sz="2000" dirty="0">
                <a:solidFill>
                  <a:srgbClr val="00A4F7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 por este jornal e os longos anos de </a:t>
            </a:r>
            <a:r>
              <a:rPr lang="pt-BR" sz="2000" dirty="0" err="1">
                <a:solidFill>
                  <a:srgbClr val="00A4F7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publicação</a:t>
            </a:r>
            <a:r>
              <a:rPr lang="pt-BR" sz="2000" dirty="0">
                <a:solidFill>
                  <a:srgbClr val="00A4F7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 </a:t>
            </a:r>
            <a:r>
              <a:rPr lang="pt-BR" sz="2000" dirty="0" err="1">
                <a:solidFill>
                  <a:srgbClr val="00A4F7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são</a:t>
            </a:r>
            <a:r>
              <a:rPr lang="pt-BR" sz="2000" dirty="0">
                <a:solidFill>
                  <a:srgbClr val="00A4F7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, para mim, provas disto. O fato de </a:t>
            </a:r>
            <a:r>
              <a:rPr lang="pt-BR" sz="2000" dirty="0" err="1">
                <a:solidFill>
                  <a:srgbClr val="00A4F7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Fröbel</a:t>
            </a:r>
            <a:r>
              <a:rPr lang="pt-BR" sz="2000" dirty="0">
                <a:solidFill>
                  <a:srgbClr val="00A4F7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 ter tido sempre bons colaboradores </a:t>
            </a:r>
            <a:r>
              <a:rPr lang="pt-BR" sz="2000" dirty="0" err="1">
                <a:solidFill>
                  <a:srgbClr val="00A4F7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também</a:t>
            </a:r>
            <a:r>
              <a:rPr lang="pt-BR" sz="2000" dirty="0">
                <a:solidFill>
                  <a:srgbClr val="00A4F7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 veio contribuir muito para o </a:t>
            </a:r>
            <a:r>
              <a:rPr lang="pt-BR" sz="2000" dirty="0" err="1">
                <a:solidFill>
                  <a:srgbClr val="00A4F7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nível</a:t>
            </a:r>
            <a:r>
              <a:rPr lang="pt-BR" sz="2000" dirty="0">
                <a:solidFill>
                  <a:srgbClr val="00A4F7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 deste </a:t>
            </a:r>
            <a:r>
              <a:rPr lang="pt-BR" sz="2000" dirty="0" err="1">
                <a:solidFill>
                  <a:srgbClr val="00A4F7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periódico</a:t>
            </a:r>
            <a:r>
              <a:rPr lang="pt-BR" sz="2000" dirty="0">
                <a:solidFill>
                  <a:srgbClr val="00A4F7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. 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(</a:t>
            </a:r>
            <a:r>
              <a:rPr lang="pt-BR" b="1" dirty="0">
                <a:solidFill>
                  <a:schemeClr val="bg1">
                    <a:lumMod val="50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BENDOCCHI ALVES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, op. cit., p. 17)</a:t>
            </a:r>
            <a:endParaRPr lang="de-BR" sz="2000" dirty="0">
              <a:solidFill>
                <a:schemeClr val="bg1">
                  <a:lumMod val="50000"/>
                </a:schemeClr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4368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85B8DD81-C9FB-FBD4-4374-EFD68E9760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4002651"/>
              </p:ext>
            </p:extLst>
          </p:nvPr>
        </p:nvGraphicFramePr>
        <p:xfrm>
          <a:off x="581025" y="880903"/>
          <a:ext cx="4105275" cy="3749040"/>
        </p:xfrm>
        <a:graphic>
          <a:graphicData uri="http://schemas.openxmlformats.org/drawingml/2006/table">
            <a:tbl>
              <a:tblPr/>
              <a:tblGrid>
                <a:gridCol w="4105275">
                  <a:extLst>
                    <a:ext uri="{9D8B030D-6E8A-4147-A177-3AD203B41FA5}">
                      <a16:colId xmlns:a16="http://schemas.microsoft.com/office/drawing/2014/main" val="265856762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de-DE" sz="2000" dirty="0">
                          <a:solidFill>
                            <a:srgbClr val="00A4F7"/>
                          </a:solidFill>
                          <a:effectLst/>
                          <a:latin typeface="arial" panose="020B0604020202020204" pitchFamily="34" charset="0"/>
                        </a:rPr>
                        <a:t>„Bleiben, Gehen, Gehen, Bleiben</a:t>
                      </a:r>
                      <a:br>
                        <a:rPr lang="de-DE" sz="2000" dirty="0">
                          <a:solidFill>
                            <a:srgbClr val="00A4F7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de-DE" sz="2000" dirty="0">
                          <a:solidFill>
                            <a:srgbClr val="00A4F7"/>
                          </a:solidFill>
                          <a:effectLst/>
                          <a:latin typeface="arial" panose="020B0604020202020204" pitchFamily="34" charset="0"/>
                        </a:rPr>
                        <a:t>Sei fortan dem </a:t>
                      </a:r>
                      <a:r>
                        <a:rPr lang="de-DE" sz="2000" dirty="0" err="1">
                          <a:solidFill>
                            <a:srgbClr val="00A4F7"/>
                          </a:solidFill>
                          <a:effectLst/>
                          <a:latin typeface="arial" panose="020B0604020202020204" pitchFamily="34" charset="0"/>
                        </a:rPr>
                        <a:t>Tücht'gen</a:t>
                      </a:r>
                      <a:r>
                        <a:rPr lang="de-DE" sz="2000" dirty="0">
                          <a:solidFill>
                            <a:srgbClr val="00A4F7"/>
                          </a:solidFill>
                          <a:effectLst/>
                          <a:latin typeface="arial" panose="020B0604020202020204" pitchFamily="34" charset="0"/>
                        </a:rPr>
                        <a:t> gleich.</a:t>
                      </a:r>
                      <a:br>
                        <a:rPr lang="de-DE" sz="2000" dirty="0">
                          <a:solidFill>
                            <a:srgbClr val="00A4F7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de-DE" sz="2000" dirty="0">
                          <a:solidFill>
                            <a:srgbClr val="00A4F7"/>
                          </a:solidFill>
                          <a:effectLst/>
                          <a:latin typeface="arial" panose="020B0604020202020204" pitchFamily="34" charset="0"/>
                        </a:rPr>
                        <a:t>Wo wir Nützliches betreiben,</a:t>
                      </a:r>
                      <a:br>
                        <a:rPr lang="de-DE" sz="2000" dirty="0">
                          <a:solidFill>
                            <a:srgbClr val="00A4F7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de-DE" sz="2000" dirty="0">
                          <a:solidFill>
                            <a:srgbClr val="00A4F7"/>
                          </a:solidFill>
                          <a:effectLst/>
                          <a:latin typeface="arial" panose="020B0604020202020204" pitchFamily="34" charset="0"/>
                        </a:rPr>
                        <a:t>Ist der werteste Bereich…</a:t>
                      </a:r>
                    </a:p>
                    <a:p>
                      <a:endParaRPr lang="de-DE" sz="2000" dirty="0">
                        <a:solidFill>
                          <a:srgbClr val="00A4F7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r>
                        <a:rPr lang="de-DE" sz="2000" dirty="0">
                          <a:solidFill>
                            <a:srgbClr val="00A4F7"/>
                          </a:solidFill>
                          <a:effectLst/>
                          <a:latin typeface="arial" panose="020B0604020202020204" pitchFamily="34" charset="0"/>
                        </a:rPr>
                        <a:t>(…)</a:t>
                      </a:r>
                    </a:p>
                    <a:p>
                      <a:endParaRPr lang="de-DE" sz="2000" dirty="0">
                        <a:solidFill>
                          <a:srgbClr val="00A4F7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r>
                        <a:rPr lang="de-DE" sz="2000" b="0" i="0" kern="1200" dirty="0">
                          <a:solidFill>
                            <a:srgbClr val="00A4F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„Wo dem Fremdling reicher Maßen</a:t>
                      </a:r>
                      <a:br>
                        <a:rPr lang="de-DE" sz="2000" dirty="0">
                          <a:solidFill>
                            <a:srgbClr val="00A4F7"/>
                          </a:solidFill>
                        </a:rPr>
                      </a:br>
                      <a:r>
                        <a:rPr lang="de-DE" sz="2000" b="0" i="0" kern="1200" dirty="0">
                          <a:solidFill>
                            <a:srgbClr val="00A4F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Ackerfeld ist zugeteilt,</a:t>
                      </a:r>
                      <a:br>
                        <a:rPr lang="de-DE" sz="2000" dirty="0">
                          <a:solidFill>
                            <a:srgbClr val="00A4F7"/>
                          </a:solidFill>
                        </a:rPr>
                      </a:br>
                      <a:r>
                        <a:rPr lang="de-DE" sz="2000" b="0" i="0" kern="1200" dirty="0">
                          <a:solidFill>
                            <a:srgbClr val="00A4F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Siedeln wir uns an mit andern.</a:t>
                      </a:r>
                      <a:br>
                        <a:rPr lang="de-DE" sz="2000" dirty="0">
                          <a:solidFill>
                            <a:srgbClr val="00A4F7"/>
                          </a:solidFill>
                        </a:rPr>
                      </a:br>
                      <a:r>
                        <a:rPr lang="de-DE" sz="2000" b="0" i="0" kern="1200" dirty="0">
                          <a:solidFill>
                            <a:srgbClr val="00A4F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Eilet, eilet, einzuwandern</a:t>
                      </a:r>
                      <a:br>
                        <a:rPr lang="de-DE" sz="2000" dirty="0">
                          <a:solidFill>
                            <a:srgbClr val="00A4F7"/>
                          </a:solidFill>
                        </a:rPr>
                      </a:br>
                      <a:r>
                        <a:rPr lang="de-DE" sz="2000" b="0" i="0" kern="1200" dirty="0">
                          <a:solidFill>
                            <a:srgbClr val="00A4F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das feste Vaterland.“</a:t>
                      </a:r>
                      <a:endParaRPr lang="de-DE" sz="2000" dirty="0">
                        <a:solidFill>
                          <a:srgbClr val="00A4F7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050929"/>
                  </a:ext>
                </a:extLst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28FF0B5A-3B61-14B0-FE96-8366F9FBD591}"/>
              </a:ext>
            </a:extLst>
          </p:cNvPr>
          <p:cNvSpPr txBox="1"/>
          <p:nvPr/>
        </p:nvSpPr>
        <p:spPr>
          <a:xfrm>
            <a:off x="5197300" y="4271963"/>
            <a:ext cx="64579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BR" b="1" dirty="0">
                <a:solidFill>
                  <a:schemeClr val="bg1">
                    <a:lumMod val="50000"/>
                  </a:schemeClr>
                </a:solidFill>
              </a:rPr>
              <a:t>Goethe</a:t>
            </a:r>
            <a:r>
              <a:rPr lang="de-BR" dirty="0">
                <a:solidFill>
                  <a:schemeClr val="bg1">
                    <a:lumMod val="50000"/>
                  </a:schemeClr>
                </a:solidFill>
              </a:rPr>
              <a:t>, J. W. „Wilhelm Meisters Wanderjahre“ (1829), 12. Kapitel. </a:t>
            </a:r>
          </a:p>
          <a:p>
            <a:endParaRPr lang="de-BR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Trad. </a:t>
            </a:r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Fouquet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, Karl. „O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imigrante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alemão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e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seus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descendentes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no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Brasil“,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Instituto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Hans Staden, 1974. </a:t>
            </a:r>
            <a:endParaRPr lang="de-BR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672A0DD-EBA2-049B-87E7-567C8CFD0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7300" y="428625"/>
            <a:ext cx="6775624" cy="335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6042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4828B1-1842-F6F1-D573-00F0FBD57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BR" dirty="0">
                <a:solidFill>
                  <a:srgbClr val="F2768E"/>
                </a:solidFill>
              </a:rPr>
              <a:t>Traduções Prévias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D33099F-BA1E-71A1-6F4B-4888A22AC1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BR" dirty="0">
                <a:solidFill>
                  <a:srgbClr val="00A1FA"/>
                </a:solidFill>
              </a:rPr>
              <a:t>Encontradas na pesquisa junto ao Acervo Histórico de Blumenau:</a:t>
            </a:r>
          </a:p>
          <a:p>
            <a:pPr marL="0" indent="0">
              <a:buNone/>
            </a:pPr>
            <a:endParaRPr lang="de-BR" dirty="0">
              <a:solidFill>
                <a:srgbClr val="00A1FA"/>
              </a:solidFill>
            </a:endParaRPr>
          </a:p>
          <a:p>
            <a:r>
              <a:rPr lang="de-DE" dirty="0">
                <a:solidFill>
                  <a:srgbClr val="00A1FA"/>
                </a:solidFill>
              </a:rPr>
              <a:t>V</a:t>
            </a:r>
            <a:r>
              <a:rPr lang="de-BR" dirty="0">
                <a:solidFill>
                  <a:srgbClr val="00A1FA"/>
                </a:solidFill>
              </a:rPr>
              <a:t>ersão </a:t>
            </a:r>
            <a:r>
              <a:rPr lang="de-BR" dirty="0">
                <a:solidFill>
                  <a:srgbClr val="F2768E"/>
                </a:solidFill>
              </a:rPr>
              <a:t>manuscrita</a:t>
            </a:r>
            <a:r>
              <a:rPr lang="de-BR" dirty="0">
                <a:solidFill>
                  <a:srgbClr val="00A1FA"/>
                </a:solidFill>
              </a:rPr>
              <a:t> (data desconhecida) + versão revisada para a publicação na revista </a:t>
            </a:r>
            <a:r>
              <a:rPr lang="de-BR" dirty="0">
                <a:solidFill>
                  <a:srgbClr val="F2768E"/>
                </a:solidFill>
              </a:rPr>
              <a:t>„Blumenau em Cadernos“ (1963);</a:t>
            </a:r>
          </a:p>
          <a:p>
            <a:pPr marL="0" indent="0">
              <a:buNone/>
            </a:pPr>
            <a:endParaRPr lang="de-BR" dirty="0">
              <a:solidFill>
                <a:srgbClr val="00A1FA"/>
              </a:solidFill>
            </a:endParaRPr>
          </a:p>
          <a:p>
            <a:r>
              <a:rPr lang="de-BR" dirty="0">
                <a:solidFill>
                  <a:srgbClr val="F2768E"/>
                </a:solidFill>
              </a:rPr>
              <a:t>Trechos traduzidos </a:t>
            </a:r>
            <a:r>
              <a:rPr lang="de-BR" dirty="0">
                <a:solidFill>
                  <a:srgbClr val="00A1FA"/>
                </a:solidFill>
              </a:rPr>
              <a:t>por BENDOCCHI ALVES para artigo na mesma revista </a:t>
            </a:r>
            <a:r>
              <a:rPr lang="de-BR" dirty="0">
                <a:solidFill>
                  <a:srgbClr val="F2768E"/>
                </a:solidFill>
              </a:rPr>
              <a:t>(2000).</a:t>
            </a:r>
          </a:p>
        </p:txBody>
      </p:sp>
    </p:spTree>
    <p:extLst>
      <p:ext uri="{BB962C8B-B14F-4D97-AF65-F5344CB8AC3E}">
        <p14:creationId xmlns:p14="http://schemas.microsoft.com/office/powerpoint/2010/main" val="40208528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279B8A-FA3F-7254-BA96-2B8F1EE5C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BR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A7CEEE5-E283-452A-DE94-313732B4C1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2007" y="287772"/>
            <a:ext cx="5586716" cy="4040058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2A5314C-B216-F3A5-8AEF-42CB7988E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277" y="232874"/>
            <a:ext cx="6169068" cy="616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3613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EDB374-3321-A205-1383-6CC2907F4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BR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6C31A7E-220F-1C06-A3F3-92CD233F61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3791" y="116735"/>
            <a:ext cx="6204900" cy="6376140"/>
          </a:xfrm>
        </p:spPr>
      </p:pic>
    </p:spTree>
    <p:extLst>
      <p:ext uri="{BB962C8B-B14F-4D97-AF65-F5344CB8AC3E}">
        <p14:creationId xmlns:p14="http://schemas.microsoft.com/office/powerpoint/2010/main" val="39726906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698272-45CE-C5E2-7190-0B46B5CC4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BR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D70A5BA-6CBF-792B-CE47-087107ABDB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607" y="198870"/>
            <a:ext cx="11732785" cy="4559474"/>
          </a:xfrm>
        </p:spPr>
      </p:pic>
    </p:spTree>
    <p:extLst>
      <p:ext uri="{BB962C8B-B14F-4D97-AF65-F5344CB8AC3E}">
        <p14:creationId xmlns:p14="http://schemas.microsoft.com/office/powerpoint/2010/main" val="39652338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F05F89-90C0-E663-5171-21448B1C4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BR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C43F5AA-292B-13AF-4364-9126171DC8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5691" y="234820"/>
            <a:ext cx="9280841" cy="5477048"/>
          </a:xfr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1E7AD0F8-259D-3822-A893-F12233D3C399}"/>
              </a:ext>
            </a:extLst>
          </p:cNvPr>
          <p:cNvSpPr txBox="1"/>
          <p:nvPr/>
        </p:nvSpPr>
        <p:spPr>
          <a:xfrm>
            <a:off x="655691" y="5842173"/>
            <a:ext cx="8256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BR" dirty="0"/>
              <a:t>Quadro comparativo da primeira carta nas traduções prévias x tradução proposta</a:t>
            </a:r>
          </a:p>
        </p:txBody>
      </p:sp>
    </p:spTree>
    <p:extLst>
      <p:ext uri="{BB962C8B-B14F-4D97-AF65-F5344CB8AC3E}">
        <p14:creationId xmlns:p14="http://schemas.microsoft.com/office/powerpoint/2010/main" val="4150151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D73011D-5068-9F66-7618-A1FDEFBFE6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550" y="600020"/>
            <a:ext cx="11722900" cy="1817504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C8437252-E032-195F-FE56-A9C201DDDD7D}"/>
              </a:ext>
            </a:extLst>
          </p:cNvPr>
          <p:cNvSpPr txBox="1"/>
          <p:nvPr/>
        </p:nvSpPr>
        <p:spPr>
          <a:xfrm>
            <a:off x="5131353" y="2546803"/>
            <a:ext cx="7227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H. J. </a:t>
            </a:r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STÖRIG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, Das Problem des Übersetzens. Stuttgart 1963, 111. </a:t>
            </a:r>
            <a:endParaRPr lang="de-B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CC87123-8183-7994-4DC0-1B76E9FBD47A}"/>
              </a:ext>
            </a:extLst>
          </p:cNvPr>
          <p:cNvSpPr txBox="1"/>
          <p:nvPr/>
        </p:nvSpPr>
        <p:spPr>
          <a:xfrm>
            <a:off x="1912959" y="3239567"/>
            <a:ext cx="980279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BR" sz="2400" dirty="0">
                <a:solidFill>
                  <a:srgbClr val="F2768E"/>
                </a:solidFill>
              </a:rPr>
              <a:t>„[o que significa a tradução],  pode-se esclarecer com a mesma palavra, da qual preciso alterar apenas a sílaba tônica: </a:t>
            </a:r>
            <a:r>
              <a:rPr lang="de-BR" sz="2400" dirty="0">
                <a:solidFill>
                  <a:srgbClr val="00A1FA"/>
                </a:solidFill>
              </a:rPr>
              <a:t>„</a:t>
            </a:r>
            <a:r>
              <a:rPr lang="de-BR" sz="2400" b="1" dirty="0">
                <a:solidFill>
                  <a:srgbClr val="00A1FA"/>
                </a:solidFill>
              </a:rPr>
              <a:t>ü</a:t>
            </a:r>
            <a:r>
              <a:rPr lang="de-BR" sz="2400" dirty="0">
                <a:solidFill>
                  <a:srgbClr val="00A1FA"/>
                </a:solidFill>
              </a:rPr>
              <a:t>bersetzen ist übers</a:t>
            </a:r>
            <a:r>
              <a:rPr lang="de-BR" sz="2400" b="1" dirty="0">
                <a:solidFill>
                  <a:srgbClr val="00A1FA"/>
                </a:solidFill>
              </a:rPr>
              <a:t>é</a:t>
            </a:r>
            <a:r>
              <a:rPr lang="de-BR" sz="2400" dirty="0">
                <a:solidFill>
                  <a:srgbClr val="00A1FA"/>
                </a:solidFill>
              </a:rPr>
              <a:t>tzen“, </a:t>
            </a:r>
            <a:r>
              <a:rPr lang="de-BR" sz="2400" i="1" dirty="0">
                <a:solidFill>
                  <a:srgbClr val="00A1FA"/>
                </a:solidFill>
              </a:rPr>
              <a:t>traducere navem </a:t>
            </a:r>
            <a:r>
              <a:rPr lang="de-BR" sz="2400" dirty="0">
                <a:solidFill>
                  <a:srgbClr val="00A1FA"/>
                </a:solidFill>
              </a:rPr>
              <a:t>[transpor o navio]. </a:t>
            </a:r>
            <a:r>
              <a:rPr lang="de-BR" sz="2400" dirty="0">
                <a:solidFill>
                  <a:srgbClr val="F2768E"/>
                </a:solidFill>
              </a:rPr>
              <a:t>Pois quem se lança à viágem marítima e consegue tripular um navio e conduzí-lo a plenas velas à margem do outro lado, </a:t>
            </a:r>
            <a:r>
              <a:rPr lang="de-BR" sz="2400" dirty="0">
                <a:solidFill>
                  <a:srgbClr val="00A1FA"/>
                </a:solidFill>
              </a:rPr>
              <a:t>precisa ainda assim aportar onde há outro solo e sopram outros ares.“ </a:t>
            </a:r>
          </a:p>
          <a:p>
            <a:pPr algn="just"/>
            <a:endParaRPr lang="de-BR" sz="2400" dirty="0">
              <a:solidFill>
                <a:srgbClr val="F2768E"/>
              </a:solidFill>
            </a:endParaRPr>
          </a:p>
          <a:p>
            <a:pPr algn="just"/>
            <a:r>
              <a:rPr lang="de-BR" dirty="0">
                <a:solidFill>
                  <a:schemeClr val="bg1">
                    <a:lumMod val="50000"/>
                  </a:schemeClr>
                </a:solidFill>
              </a:rPr>
              <a:t>(tradução nossa) </a:t>
            </a:r>
          </a:p>
        </p:txBody>
      </p:sp>
    </p:spTree>
    <p:extLst>
      <p:ext uri="{BB962C8B-B14F-4D97-AF65-F5344CB8AC3E}">
        <p14:creationId xmlns:p14="http://schemas.microsoft.com/office/powerpoint/2010/main" val="21228774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40408E-40AB-DEB0-5FC3-A747B71AD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BR" dirty="0">
                <a:solidFill>
                  <a:srgbClr val="F2768E"/>
                </a:solidFill>
              </a:rPr>
              <a:t>Conclusões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5A32C0C-5503-875A-C541-F9FF818CBC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BR" dirty="0">
                <a:solidFill>
                  <a:srgbClr val="00A4F7"/>
                </a:solidFill>
              </a:rPr>
              <a:t>Apesar das perguntas sem resposta… </a:t>
            </a:r>
          </a:p>
          <a:p>
            <a:endParaRPr lang="de-BR" dirty="0">
              <a:solidFill>
                <a:srgbClr val="00A4F7"/>
              </a:solidFill>
            </a:endParaRPr>
          </a:p>
          <a:p>
            <a:r>
              <a:rPr lang="de-BR" dirty="0">
                <a:solidFill>
                  <a:srgbClr val="00A4F7"/>
                </a:solidFill>
              </a:rPr>
              <a:t>Resultado mais imediado: nova versão atualizada do texto em português + introdução + notas;</a:t>
            </a:r>
          </a:p>
          <a:p>
            <a:pPr marL="0" indent="0">
              <a:buNone/>
            </a:pPr>
            <a:endParaRPr lang="de-BR" dirty="0">
              <a:solidFill>
                <a:srgbClr val="00A4F7"/>
              </a:solidFill>
            </a:endParaRPr>
          </a:p>
          <a:p>
            <a:r>
              <a:rPr lang="de-BR" dirty="0">
                <a:solidFill>
                  <a:srgbClr val="00A4F7"/>
                </a:solidFill>
              </a:rPr>
              <a:t>Material importante para o estudo do contexto histórico da imigração alemã;</a:t>
            </a:r>
          </a:p>
          <a:p>
            <a:endParaRPr lang="de-BR" dirty="0">
              <a:solidFill>
                <a:srgbClr val="00A4F7"/>
              </a:solidFill>
            </a:endParaRPr>
          </a:p>
          <a:p>
            <a:r>
              <a:rPr lang="de-BR" dirty="0">
                <a:solidFill>
                  <a:srgbClr val="00A4F7"/>
                </a:solidFill>
              </a:rPr>
              <a:t>Perspectivas: pesquisa histórica; tradução de </a:t>
            </a:r>
            <a:r>
              <a:rPr lang="de-BR" dirty="0">
                <a:solidFill>
                  <a:srgbClr val="F2768E"/>
                </a:solidFill>
              </a:rPr>
              <a:t>outros textos (literários) relacionados à imigração</a:t>
            </a:r>
            <a:r>
              <a:rPr lang="de-BR" dirty="0">
                <a:solidFill>
                  <a:srgbClr val="00A4F7"/>
                </a:solidFill>
              </a:rPr>
              <a:t>; </a:t>
            </a:r>
          </a:p>
        </p:txBody>
      </p:sp>
    </p:spTree>
    <p:extLst>
      <p:ext uri="{BB962C8B-B14F-4D97-AF65-F5344CB8AC3E}">
        <p14:creationId xmlns:p14="http://schemas.microsoft.com/office/powerpoint/2010/main" val="40819220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31BC9BEA-7934-4A00-79DC-1ECAB5B9BEC2}"/>
              </a:ext>
            </a:extLst>
          </p:cNvPr>
          <p:cNvSpPr txBox="1">
            <a:spLocks/>
          </p:cNvSpPr>
          <p:nvPr/>
        </p:nvSpPr>
        <p:spPr>
          <a:xfrm>
            <a:off x="4367213" y="27662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BR" b="1" dirty="0">
                <a:solidFill>
                  <a:srgbClr val="F2768E"/>
                </a:solidFill>
              </a:rPr>
              <a:t>EXCERTOS</a:t>
            </a:r>
          </a:p>
        </p:txBody>
      </p:sp>
    </p:spTree>
    <p:extLst>
      <p:ext uri="{BB962C8B-B14F-4D97-AF65-F5344CB8AC3E}">
        <p14:creationId xmlns:p14="http://schemas.microsoft.com/office/powerpoint/2010/main" val="18015655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Text, Screenshot, Schrift, Reihe enthält.&#10;&#10;Automatisch generierte Beschreibung">
            <a:extLst>
              <a:ext uri="{FF2B5EF4-FFF2-40B4-BE49-F238E27FC236}">
                <a16:creationId xmlns:a16="http://schemas.microsoft.com/office/drawing/2014/main" id="{FCAD75D3-971C-94F5-97B3-413AE4F10D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8216" y="235419"/>
            <a:ext cx="9767083" cy="2193455"/>
          </a:xfrm>
        </p:spPr>
      </p:pic>
      <p:pic>
        <p:nvPicPr>
          <p:cNvPr id="7" name="Grafik 6" descr="Ein Bild, das Text, Schrift, Screenshot enthält.&#10;&#10;Automatisch generierte Beschreibung">
            <a:extLst>
              <a:ext uri="{FF2B5EF4-FFF2-40B4-BE49-F238E27FC236}">
                <a16:creationId xmlns:a16="http://schemas.microsoft.com/office/drawing/2014/main" id="{022CF3F1-D4EC-E942-CDAF-F73F01AD7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217" y="2536736"/>
            <a:ext cx="9767082" cy="2588207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D09671F8-4286-7E88-0012-554250E05489}"/>
              </a:ext>
            </a:extLst>
          </p:cNvPr>
          <p:cNvSpPr txBox="1"/>
          <p:nvPr/>
        </p:nvSpPr>
        <p:spPr>
          <a:xfrm>
            <a:off x="328216" y="5563883"/>
            <a:ext cx="1961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BR" dirty="0"/>
              <a:t>(Heinrich, carta I)</a:t>
            </a:r>
          </a:p>
        </p:txBody>
      </p:sp>
    </p:spTree>
    <p:extLst>
      <p:ext uri="{BB962C8B-B14F-4D97-AF65-F5344CB8AC3E}">
        <p14:creationId xmlns:p14="http://schemas.microsoft.com/office/powerpoint/2010/main" val="7291494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Screenshot, Schrift, Zahl enthält.&#10;&#10;Automatisch generierte Beschreibung">
            <a:extLst>
              <a:ext uri="{FF2B5EF4-FFF2-40B4-BE49-F238E27FC236}">
                <a16:creationId xmlns:a16="http://schemas.microsoft.com/office/drawing/2014/main" id="{0DE50122-968E-0169-7E26-6DA4AA1CE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103" y="411161"/>
            <a:ext cx="10580350" cy="397510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53639C2-CADF-E304-8886-51AD9D0E8E67}"/>
              </a:ext>
            </a:extLst>
          </p:cNvPr>
          <p:cNvSpPr txBox="1"/>
          <p:nvPr/>
        </p:nvSpPr>
        <p:spPr>
          <a:xfrm>
            <a:off x="1198103" y="4572001"/>
            <a:ext cx="1902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BR" dirty="0"/>
              <a:t>(Heinrich, carta I)</a:t>
            </a:r>
          </a:p>
        </p:txBody>
      </p:sp>
    </p:spTree>
    <p:extLst>
      <p:ext uri="{BB962C8B-B14F-4D97-AF65-F5344CB8AC3E}">
        <p14:creationId xmlns:p14="http://schemas.microsoft.com/office/powerpoint/2010/main" val="5634519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Text, Screenshot, Schrift, Zahl enthält.&#10;&#10;Automatisch generierte Beschreibung">
            <a:extLst>
              <a:ext uri="{FF2B5EF4-FFF2-40B4-BE49-F238E27FC236}">
                <a16:creationId xmlns:a16="http://schemas.microsoft.com/office/drawing/2014/main" id="{0A9AE636-9566-AA91-9962-4E75C87F72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1663" y="524669"/>
            <a:ext cx="9733057" cy="4839112"/>
          </a:xfr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D3F3F2FB-B692-B1DB-06B6-08CB534E9E80}"/>
              </a:ext>
            </a:extLst>
          </p:cNvPr>
          <p:cNvSpPr txBox="1"/>
          <p:nvPr/>
        </p:nvSpPr>
        <p:spPr>
          <a:xfrm>
            <a:off x="1871663" y="5534303"/>
            <a:ext cx="1633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BR" dirty="0"/>
              <a:t>(Ernst, carta II)</a:t>
            </a:r>
          </a:p>
        </p:txBody>
      </p:sp>
    </p:spTree>
    <p:extLst>
      <p:ext uri="{BB962C8B-B14F-4D97-AF65-F5344CB8AC3E}">
        <p14:creationId xmlns:p14="http://schemas.microsoft.com/office/powerpoint/2010/main" val="22034507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Text, Schrift, Zahl, Reihe enthält.&#10;&#10;Automatisch generierte Beschreibung">
            <a:extLst>
              <a:ext uri="{FF2B5EF4-FFF2-40B4-BE49-F238E27FC236}">
                <a16:creationId xmlns:a16="http://schemas.microsoft.com/office/drawing/2014/main" id="{C89D7750-B172-F220-B0B1-BF958A7BC4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4219" y="319087"/>
            <a:ext cx="10548705" cy="4452937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07A3AE5-132B-2A66-7C8B-126118EE321C}"/>
              </a:ext>
            </a:extLst>
          </p:cNvPr>
          <p:cNvSpPr txBox="1"/>
          <p:nvPr/>
        </p:nvSpPr>
        <p:spPr>
          <a:xfrm>
            <a:off x="1424219" y="4929187"/>
            <a:ext cx="1819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BR" dirty="0"/>
              <a:t>(Ernst, carta III)</a:t>
            </a:r>
          </a:p>
        </p:txBody>
      </p:sp>
    </p:spTree>
    <p:extLst>
      <p:ext uri="{BB962C8B-B14F-4D97-AF65-F5344CB8AC3E}">
        <p14:creationId xmlns:p14="http://schemas.microsoft.com/office/powerpoint/2010/main" val="33444001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Text, Schrift, Screenshot, Reihe enthält.&#10;&#10;Automatisch generierte Beschreibung">
            <a:extLst>
              <a:ext uri="{FF2B5EF4-FFF2-40B4-BE49-F238E27FC236}">
                <a16:creationId xmlns:a16="http://schemas.microsoft.com/office/drawing/2014/main" id="{92B6CFB3-1324-58CD-2884-0CA00A9B54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2467" y="610800"/>
            <a:ext cx="10980408" cy="1661410"/>
          </a:xfrm>
        </p:spPr>
      </p:pic>
      <p:pic>
        <p:nvPicPr>
          <p:cNvPr id="7" name="Grafik 6" descr="Ein Bild, das Text, Schrift, Screenshot, Reihe enthält.&#10;&#10;Automatisch generierte Beschreibung">
            <a:extLst>
              <a:ext uri="{FF2B5EF4-FFF2-40B4-BE49-F238E27FC236}">
                <a16:creationId xmlns:a16="http://schemas.microsoft.com/office/drawing/2014/main" id="{F1A7CA84-A29C-9AED-D631-0975ED2BE5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467" y="2272210"/>
            <a:ext cx="10891149" cy="144303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A868609D-65AD-1F1A-E8EB-0F44BCE6B120}"/>
              </a:ext>
            </a:extLst>
          </p:cNvPr>
          <p:cNvSpPr txBox="1"/>
          <p:nvPr/>
        </p:nvSpPr>
        <p:spPr>
          <a:xfrm>
            <a:off x="592467" y="3933620"/>
            <a:ext cx="1633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BR" dirty="0"/>
              <a:t>(Ernst, carta II)</a:t>
            </a:r>
          </a:p>
        </p:txBody>
      </p:sp>
    </p:spTree>
    <p:extLst>
      <p:ext uri="{BB962C8B-B14F-4D97-AF65-F5344CB8AC3E}">
        <p14:creationId xmlns:p14="http://schemas.microsoft.com/office/powerpoint/2010/main" val="6015524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963254-1B96-5C86-816A-4467BD5A9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BR"/>
          </a:p>
        </p:txBody>
      </p:sp>
      <p:pic>
        <p:nvPicPr>
          <p:cNvPr id="5" name="Inhaltsplatzhalter 4" descr="Ein Bild, das Text, Screenshot, Schrift, Zahl enthält.&#10;&#10;Automatisch generierte Beschreibung">
            <a:extLst>
              <a:ext uri="{FF2B5EF4-FFF2-40B4-BE49-F238E27FC236}">
                <a16:creationId xmlns:a16="http://schemas.microsoft.com/office/drawing/2014/main" id="{95A17BE8-53B1-97BF-CB1A-CE5821FAA1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474" y="365124"/>
            <a:ext cx="11261726" cy="5053739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342A84D-3207-314E-944F-97D1CB75FBB3}"/>
              </a:ext>
            </a:extLst>
          </p:cNvPr>
          <p:cNvSpPr txBox="1"/>
          <p:nvPr/>
        </p:nvSpPr>
        <p:spPr>
          <a:xfrm>
            <a:off x="625474" y="5548108"/>
            <a:ext cx="1633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BR" dirty="0"/>
              <a:t>(Ernst, carta II)</a:t>
            </a:r>
          </a:p>
        </p:txBody>
      </p:sp>
    </p:spTree>
    <p:extLst>
      <p:ext uri="{BB962C8B-B14F-4D97-AF65-F5344CB8AC3E}">
        <p14:creationId xmlns:p14="http://schemas.microsoft.com/office/powerpoint/2010/main" val="31654945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B970DD-1E82-CE62-5600-BAF0F70DE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BR"/>
          </a:p>
        </p:txBody>
      </p:sp>
      <p:pic>
        <p:nvPicPr>
          <p:cNvPr id="5" name="Inhaltsplatzhalter 4" descr="Ein Bild, das Text, Screenshot, Schrift, Zahl enthält.&#10;&#10;Automatisch generierte Beschreibung">
            <a:extLst>
              <a:ext uri="{FF2B5EF4-FFF2-40B4-BE49-F238E27FC236}">
                <a16:creationId xmlns:a16="http://schemas.microsoft.com/office/drawing/2014/main" id="{C0E48059-A5B6-8F57-863C-3209A89282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7027" y="365125"/>
            <a:ext cx="10546773" cy="5478463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ED60637-2171-C0C4-DC6F-D51CF5BE0DC9}"/>
              </a:ext>
            </a:extLst>
          </p:cNvPr>
          <p:cNvSpPr txBox="1"/>
          <p:nvPr/>
        </p:nvSpPr>
        <p:spPr>
          <a:xfrm>
            <a:off x="807027" y="6009243"/>
            <a:ext cx="1633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BR" dirty="0"/>
              <a:t>(Ernst, carta II)</a:t>
            </a:r>
          </a:p>
        </p:txBody>
      </p:sp>
    </p:spTree>
    <p:extLst>
      <p:ext uri="{BB962C8B-B14F-4D97-AF65-F5344CB8AC3E}">
        <p14:creationId xmlns:p14="http://schemas.microsoft.com/office/powerpoint/2010/main" val="32902519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503269-85B5-4E11-F1AD-97DDC0DAE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BR"/>
          </a:p>
        </p:txBody>
      </p:sp>
      <p:pic>
        <p:nvPicPr>
          <p:cNvPr id="7" name="Grafik 6" descr="Ein Bild, das Text, Schrift, Screenshot, Reihe enthält.&#10;&#10;Automatisch generierte Beschreibung">
            <a:extLst>
              <a:ext uri="{FF2B5EF4-FFF2-40B4-BE49-F238E27FC236}">
                <a16:creationId xmlns:a16="http://schemas.microsoft.com/office/drawing/2014/main" id="{C312D399-97FC-9AD5-EB1A-B5918966D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49" y="4775311"/>
            <a:ext cx="10723396" cy="145754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9C87C53-F909-A203-60D2-9EA1B895C0EB}"/>
              </a:ext>
            </a:extLst>
          </p:cNvPr>
          <p:cNvSpPr txBox="1"/>
          <p:nvPr/>
        </p:nvSpPr>
        <p:spPr>
          <a:xfrm>
            <a:off x="690005" y="6264133"/>
            <a:ext cx="1653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BR" dirty="0"/>
              <a:t>(Ernst, carta V)</a:t>
            </a:r>
          </a:p>
        </p:txBody>
      </p:sp>
      <p:pic>
        <p:nvPicPr>
          <p:cNvPr id="9" name="Inhaltsplatzhalter 8" descr="Ein Bild, das Text, Screenshot, Schrift, Zahl enthält.&#10;&#10;Automatisch generierte Beschreibung">
            <a:extLst>
              <a:ext uri="{FF2B5EF4-FFF2-40B4-BE49-F238E27FC236}">
                <a16:creationId xmlns:a16="http://schemas.microsoft.com/office/drawing/2014/main" id="{D665621C-01DE-5030-BD32-B162991D77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09322" y="224535"/>
            <a:ext cx="9857250" cy="4410186"/>
          </a:xfrm>
        </p:spPr>
      </p:pic>
    </p:spTree>
    <p:extLst>
      <p:ext uri="{BB962C8B-B14F-4D97-AF65-F5344CB8AC3E}">
        <p14:creationId xmlns:p14="http://schemas.microsoft.com/office/powerpoint/2010/main" val="1252576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1D8003-EE29-3398-2DE1-0F7D37F4B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BR" dirty="0">
                <a:solidFill>
                  <a:srgbClr val="F2768E"/>
                </a:solidFill>
              </a:rPr>
              <a:t>Objetivo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E745CE9-A760-61E5-6625-1EA1B7BF9A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BR" dirty="0">
                <a:solidFill>
                  <a:srgbClr val="00A1FA"/>
                </a:solidFill>
              </a:rPr>
              <a:t>Produzir uma </a:t>
            </a:r>
            <a:r>
              <a:rPr lang="de-BR" dirty="0">
                <a:solidFill>
                  <a:srgbClr val="F2768E"/>
                </a:solidFill>
              </a:rPr>
              <a:t>tradução comentada </a:t>
            </a:r>
            <a:r>
              <a:rPr lang="de-BR" dirty="0">
                <a:solidFill>
                  <a:srgbClr val="00A1FA"/>
                </a:solidFill>
              </a:rPr>
              <a:t>(com introdução e notas) de 5 </a:t>
            </a:r>
            <a:r>
              <a:rPr lang="de-BR" dirty="0">
                <a:solidFill>
                  <a:srgbClr val="F2768E"/>
                </a:solidFill>
              </a:rPr>
              <a:t>cartas escritas por imigrantes </a:t>
            </a:r>
            <a:r>
              <a:rPr lang="de-BR" dirty="0">
                <a:solidFill>
                  <a:srgbClr val="00A1FA"/>
                </a:solidFill>
              </a:rPr>
              <a:t>alemães recém-chegados à Colônia Blumenau em meados do século XIX </a:t>
            </a:r>
            <a:r>
              <a:rPr lang="de-BR" dirty="0">
                <a:solidFill>
                  <a:srgbClr val="F2768E"/>
                </a:solidFill>
              </a:rPr>
              <a:t>(1853/1855)</a:t>
            </a:r>
            <a:r>
              <a:rPr lang="de-BR" dirty="0">
                <a:solidFill>
                  <a:srgbClr val="00A1FA"/>
                </a:solidFill>
              </a:rPr>
              <a:t>, que seja atualizada e elucidativa para o leitor ou pesquisador contemporâneo.</a:t>
            </a:r>
          </a:p>
        </p:txBody>
      </p:sp>
    </p:spTree>
    <p:extLst>
      <p:ext uri="{BB962C8B-B14F-4D97-AF65-F5344CB8AC3E}">
        <p14:creationId xmlns:p14="http://schemas.microsoft.com/office/powerpoint/2010/main" val="13667151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CAC66E-3F67-9364-02D8-E4703941A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538"/>
            <a:ext cx="10515600" cy="1325563"/>
          </a:xfrm>
        </p:spPr>
        <p:txBody>
          <a:bodyPr/>
          <a:lstStyle/>
          <a:p>
            <a:r>
              <a:rPr lang="de-BR" dirty="0">
                <a:solidFill>
                  <a:srgbClr val="F2768E"/>
                </a:solidFill>
              </a:rPr>
              <a:t>Referências</a:t>
            </a:r>
          </a:p>
        </p:txBody>
      </p:sp>
      <p:pic>
        <p:nvPicPr>
          <p:cNvPr id="7" name="Grafik 6" descr="Ein Bild, das Text, Screenshot, Schrift, Dokument enthält.&#10;&#10;Automatisch generierte Beschreibung">
            <a:extLst>
              <a:ext uri="{FF2B5EF4-FFF2-40B4-BE49-F238E27FC236}">
                <a16:creationId xmlns:a16="http://schemas.microsoft.com/office/drawing/2014/main" id="{16B24B98-C05E-A7A2-28F4-47E468E30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54150"/>
            <a:ext cx="4801406" cy="5167312"/>
          </a:xfrm>
          <a:prstGeom prst="rect">
            <a:avLst/>
          </a:prstGeom>
        </p:spPr>
      </p:pic>
      <p:pic>
        <p:nvPicPr>
          <p:cNvPr id="9" name="Grafik 8" descr="Ein Bild, das Text, Screenshot, Schrift, Zahl enthält.&#10;&#10;Automatisch generierte Beschreibung">
            <a:extLst>
              <a:ext uri="{FF2B5EF4-FFF2-40B4-BE49-F238E27FC236}">
                <a16:creationId xmlns:a16="http://schemas.microsoft.com/office/drawing/2014/main" id="{844DE244-2561-DB86-C88C-4197507F4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161" y="71978"/>
            <a:ext cx="5119927" cy="671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5520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C6B190-4FB8-80F8-633E-08F35672A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BR"/>
          </a:p>
        </p:txBody>
      </p:sp>
      <p:pic>
        <p:nvPicPr>
          <p:cNvPr id="5" name="Inhaltsplatzhalter 4" descr="Ein Bild, das Text, Schrift, Screenshot, Zahl enthält.&#10;&#10;Automatisch generierte Beschreibung">
            <a:extLst>
              <a:ext uri="{FF2B5EF4-FFF2-40B4-BE49-F238E27FC236}">
                <a16:creationId xmlns:a16="http://schemas.microsoft.com/office/drawing/2014/main" id="{9466AC11-6C22-7209-0011-AB3C7DD6CE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4932791" cy="6127750"/>
          </a:xfrm>
        </p:spPr>
      </p:pic>
      <p:pic>
        <p:nvPicPr>
          <p:cNvPr id="7" name="Grafik 6" descr="Ein Bild, das Text, Screenshot, Schrift, Zahl enthält.&#10;&#10;Automatisch generierte Beschreibung">
            <a:extLst>
              <a:ext uri="{FF2B5EF4-FFF2-40B4-BE49-F238E27FC236}">
                <a16:creationId xmlns:a16="http://schemas.microsoft.com/office/drawing/2014/main" id="{DB7B3F64-C00D-322B-3C49-59FE8EC16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630" y="218926"/>
            <a:ext cx="4530296" cy="663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034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1045E3-9EC7-CA4E-FB7D-E76D767B1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BR" dirty="0">
                <a:solidFill>
                  <a:srgbClr val="F2768E"/>
                </a:solidFill>
              </a:rPr>
              <a:t>Corpus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D559C04-2EF8-AE8B-B9FB-EAC902F4A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972" y="1839912"/>
            <a:ext cx="5257800" cy="4351338"/>
          </a:xfrm>
        </p:spPr>
        <p:txBody>
          <a:bodyPr>
            <a:normAutofit/>
          </a:bodyPr>
          <a:lstStyle/>
          <a:p>
            <a:r>
              <a:rPr lang="de-BR" dirty="0">
                <a:solidFill>
                  <a:srgbClr val="00A1FA"/>
                </a:solidFill>
              </a:rPr>
              <a:t>5 Cartas publicadas ao longo de 4 números em </a:t>
            </a:r>
            <a:r>
              <a:rPr lang="de-BR" dirty="0">
                <a:solidFill>
                  <a:srgbClr val="F2768E"/>
                </a:solidFill>
              </a:rPr>
              <a:t>„Der Pilot“</a:t>
            </a:r>
            <a:r>
              <a:rPr lang="de-BR" dirty="0">
                <a:solidFill>
                  <a:srgbClr val="00A1FA"/>
                </a:solidFill>
              </a:rPr>
              <a:t>, folhetim anexo ao </a:t>
            </a:r>
            <a:r>
              <a:rPr lang="de-BR" dirty="0">
                <a:solidFill>
                  <a:srgbClr val="F2768E"/>
                </a:solidFill>
              </a:rPr>
              <a:t>„Allgemeine Auswanderungs-Zeitung“</a:t>
            </a:r>
            <a:r>
              <a:rPr lang="de-BR" dirty="0">
                <a:solidFill>
                  <a:srgbClr val="00A1FA"/>
                </a:solidFill>
              </a:rPr>
              <a:t>, editados por </a:t>
            </a:r>
            <a:r>
              <a:rPr lang="de-BR" dirty="0">
                <a:solidFill>
                  <a:srgbClr val="F2768E"/>
                </a:solidFill>
              </a:rPr>
              <a:t>Günther Fröbel</a:t>
            </a:r>
            <a:r>
              <a:rPr lang="de-BR" dirty="0">
                <a:solidFill>
                  <a:srgbClr val="00A1FA"/>
                </a:solidFill>
              </a:rPr>
              <a:t>, em Rudolstadt (Turíngia).</a:t>
            </a:r>
          </a:p>
          <a:p>
            <a:pPr marL="0" indent="0">
              <a:buNone/>
            </a:pPr>
            <a:endParaRPr lang="de-BR" dirty="0">
              <a:solidFill>
                <a:srgbClr val="00A1FA"/>
              </a:solidFill>
            </a:endParaRPr>
          </a:p>
          <a:p>
            <a:r>
              <a:rPr lang="de-BR" dirty="0">
                <a:solidFill>
                  <a:srgbClr val="00A1FA"/>
                </a:solidFill>
              </a:rPr>
              <a:t>Escritas pelos irmãos Johann Georg </a:t>
            </a:r>
            <a:r>
              <a:rPr lang="de-BR" dirty="0">
                <a:solidFill>
                  <a:srgbClr val="F2768E"/>
                </a:solidFill>
              </a:rPr>
              <a:t>Heinrich</a:t>
            </a:r>
            <a:r>
              <a:rPr lang="de-BR" dirty="0">
                <a:solidFill>
                  <a:srgbClr val="00A1FA"/>
                </a:solidFill>
              </a:rPr>
              <a:t> e Friedrich </a:t>
            </a:r>
            <a:r>
              <a:rPr lang="de-BR" dirty="0">
                <a:solidFill>
                  <a:srgbClr val="F2768E"/>
                </a:solidFill>
              </a:rPr>
              <a:t>Ernst</a:t>
            </a:r>
            <a:r>
              <a:rPr lang="de-BR" dirty="0">
                <a:solidFill>
                  <a:srgbClr val="00A1FA"/>
                </a:solidFill>
              </a:rPr>
              <a:t> Weise.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68F8399-6FC5-2182-1B60-658342363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6229" y="12123"/>
            <a:ext cx="4247366" cy="684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500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87B1D2-7909-97B3-AC7C-43C7705DC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BR" dirty="0">
                <a:solidFill>
                  <a:srgbClr val="F2768E"/>
                </a:solidFill>
              </a:rPr>
              <a:t>Metodologia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5F515E3-9FD0-9D35-3CAB-099CDE0EEC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BR" dirty="0">
                <a:solidFill>
                  <a:srgbClr val="F2768E"/>
                </a:solidFill>
              </a:rPr>
              <a:t>Transcrição</a:t>
            </a:r>
            <a:r>
              <a:rPr lang="de-BR" dirty="0">
                <a:solidFill>
                  <a:srgbClr val="00A1FA"/>
                </a:solidFill>
              </a:rPr>
              <a:t> das cartas publicadas;</a:t>
            </a:r>
          </a:p>
          <a:p>
            <a:r>
              <a:rPr lang="de-BR" dirty="0">
                <a:solidFill>
                  <a:srgbClr val="00A1FA"/>
                </a:solidFill>
              </a:rPr>
              <a:t>Estudo do </a:t>
            </a:r>
            <a:r>
              <a:rPr lang="de-BR" dirty="0">
                <a:solidFill>
                  <a:srgbClr val="F2768E"/>
                </a:solidFill>
              </a:rPr>
              <a:t>contexto histórico </a:t>
            </a:r>
            <a:r>
              <a:rPr lang="de-BR" dirty="0">
                <a:solidFill>
                  <a:srgbClr val="00A1FA"/>
                </a:solidFill>
              </a:rPr>
              <a:t>da emigração alemã na primeira metade do século XIX, bem como da colônia Blumenau;</a:t>
            </a:r>
          </a:p>
          <a:p>
            <a:r>
              <a:rPr lang="de-BR" dirty="0">
                <a:solidFill>
                  <a:srgbClr val="00A1FA"/>
                </a:solidFill>
              </a:rPr>
              <a:t>Visita ao Acervo Histórico de Blumenau;</a:t>
            </a:r>
          </a:p>
          <a:p>
            <a:r>
              <a:rPr lang="de-BR" dirty="0">
                <a:solidFill>
                  <a:srgbClr val="00A1FA"/>
                </a:solidFill>
              </a:rPr>
              <a:t>Crítica e comparação entre </a:t>
            </a:r>
            <a:r>
              <a:rPr lang="de-BR" dirty="0">
                <a:solidFill>
                  <a:srgbClr val="F2768E"/>
                </a:solidFill>
              </a:rPr>
              <a:t>traduções preexistentes</a:t>
            </a:r>
            <a:r>
              <a:rPr lang="de-BR" dirty="0">
                <a:solidFill>
                  <a:srgbClr val="00A1FA"/>
                </a:solidFill>
              </a:rPr>
              <a:t>;</a:t>
            </a:r>
          </a:p>
          <a:p>
            <a:r>
              <a:rPr lang="de-BR" dirty="0">
                <a:solidFill>
                  <a:srgbClr val="F2768E"/>
                </a:solidFill>
              </a:rPr>
              <a:t>Análise línguistica</a:t>
            </a:r>
            <a:r>
              <a:rPr lang="de-BR" dirty="0">
                <a:solidFill>
                  <a:srgbClr val="00A1FA"/>
                </a:solidFill>
              </a:rPr>
              <a:t> extra e intratextual, da macro à microestrutura como ponto de partida para a tomada de decisão na tradução;</a:t>
            </a:r>
          </a:p>
          <a:p>
            <a:r>
              <a:rPr lang="de-BR" dirty="0">
                <a:solidFill>
                  <a:srgbClr val="00A1FA"/>
                </a:solidFill>
              </a:rPr>
              <a:t>Elaboração de </a:t>
            </a:r>
            <a:r>
              <a:rPr lang="de-BR" dirty="0">
                <a:solidFill>
                  <a:srgbClr val="F2768E"/>
                </a:solidFill>
              </a:rPr>
              <a:t>paratextos e notas</a:t>
            </a:r>
            <a:r>
              <a:rPr lang="de-BR" dirty="0">
                <a:solidFill>
                  <a:srgbClr val="00A1FA"/>
                </a:solidFill>
              </a:rPr>
              <a:t> relativos ao contexto histórico e a questões específicas de tradução.</a:t>
            </a:r>
          </a:p>
        </p:txBody>
      </p:sp>
    </p:spTree>
    <p:extLst>
      <p:ext uri="{BB962C8B-B14F-4D97-AF65-F5344CB8AC3E}">
        <p14:creationId xmlns:p14="http://schemas.microsoft.com/office/powerpoint/2010/main" val="1933411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06433-3D72-7C54-A2F8-4277480DD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BR" dirty="0">
                <a:solidFill>
                  <a:srgbClr val="F2768E"/>
                </a:solidFill>
              </a:rPr>
              <a:t>Contexto Histórico: </a:t>
            </a:r>
            <a:r>
              <a:rPr lang="de-BR" dirty="0">
                <a:solidFill>
                  <a:srgbClr val="00A1FA"/>
                </a:solidFill>
              </a:rPr>
              <a:t>anos 1800-1850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8732B2A-9475-0B46-2AF0-2EE09AB23D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BR" dirty="0">
                <a:solidFill>
                  <a:srgbClr val="00A4F7"/>
                </a:solidFill>
              </a:rPr>
              <a:t>Mudanças sociais decorrentes do </a:t>
            </a:r>
            <a:r>
              <a:rPr lang="de-BR" dirty="0">
                <a:solidFill>
                  <a:srgbClr val="F2768E"/>
                </a:solidFill>
              </a:rPr>
              <a:t>fim do Sacro Império </a:t>
            </a:r>
            <a:r>
              <a:rPr lang="de-BR" dirty="0">
                <a:solidFill>
                  <a:srgbClr val="00A4F7"/>
                </a:solidFill>
              </a:rPr>
              <a:t>Romano Germânico (1806);</a:t>
            </a:r>
          </a:p>
          <a:p>
            <a:r>
              <a:rPr lang="de-BR" dirty="0">
                <a:solidFill>
                  <a:srgbClr val="F2768E"/>
                </a:solidFill>
              </a:rPr>
              <a:t>Fim das Guerras Napoleônicas </a:t>
            </a:r>
            <a:r>
              <a:rPr lang="de-BR" dirty="0">
                <a:solidFill>
                  <a:srgbClr val="00A4F7"/>
                </a:solidFill>
              </a:rPr>
              <a:t>de Coalizão (1815);</a:t>
            </a:r>
          </a:p>
          <a:p>
            <a:r>
              <a:rPr lang="de-BR" dirty="0">
                <a:solidFill>
                  <a:srgbClr val="00A4F7"/>
                </a:solidFill>
              </a:rPr>
              <a:t>Fim da </a:t>
            </a:r>
            <a:r>
              <a:rPr lang="de-BR" dirty="0">
                <a:solidFill>
                  <a:srgbClr val="F2768E"/>
                </a:solidFill>
              </a:rPr>
              <a:t>servidão</a:t>
            </a:r>
            <a:r>
              <a:rPr lang="de-BR" dirty="0">
                <a:solidFill>
                  <a:srgbClr val="00A4F7"/>
                </a:solidFill>
              </a:rPr>
              <a:t> (libertação dos camponeses), fim das </a:t>
            </a:r>
            <a:r>
              <a:rPr lang="de-BR" dirty="0">
                <a:solidFill>
                  <a:srgbClr val="F2768E"/>
                </a:solidFill>
              </a:rPr>
              <a:t>corporações de ofício</a:t>
            </a:r>
            <a:r>
              <a:rPr lang="de-BR" dirty="0">
                <a:solidFill>
                  <a:srgbClr val="00A4F7"/>
                </a:solidFill>
              </a:rPr>
              <a:t>, melhores condições públicas de higiene, suspenção de restrições legais aos casamentos;</a:t>
            </a:r>
          </a:p>
          <a:p>
            <a:r>
              <a:rPr lang="de-BR" dirty="0">
                <a:solidFill>
                  <a:srgbClr val="F2768E"/>
                </a:solidFill>
              </a:rPr>
              <a:t>Explosão populacional;</a:t>
            </a:r>
          </a:p>
          <a:p>
            <a:r>
              <a:rPr lang="de-BR" dirty="0">
                <a:solidFill>
                  <a:srgbClr val="00A4F7"/>
                </a:solidFill>
              </a:rPr>
              <a:t>Industrialização incipiente e </a:t>
            </a:r>
            <a:r>
              <a:rPr lang="de-BR" dirty="0">
                <a:solidFill>
                  <a:srgbClr val="F2768E"/>
                </a:solidFill>
              </a:rPr>
              <a:t>falta de perspectivas de trabalho nas cidades</a:t>
            </a:r>
            <a:r>
              <a:rPr lang="de-BR" dirty="0">
                <a:solidFill>
                  <a:srgbClr val="00A4F7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68010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6E860D-D6DD-C896-E485-9AC8E2B00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4AB2FA-200F-44C0-F9D7-33796EFBD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BR" dirty="0">
                <a:solidFill>
                  <a:srgbClr val="F2768E"/>
                </a:solidFill>
              </a:rPr>
              <a:t>Contexto Histórico: </a:t>
            </a:r>
            <a:r>
              <a:rPr lang="de-BR" dirty="0">
                <a:solidFill>
                  <a:srgbClr val="00A1FA"/>
                </a:solidFill>
              </a:rPr>
              <a:t>pauperismo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02FFBB9-E4A8-51BE-2ED2-30E5B6494C49}"/>
              </a:ext>
            </a:extLst>
          </p:cNvPr>
          <p:cNvSpPr txBox="1"/>
          <p:nvPr/>
        </p:nvSpPr>
        <p:spPr>
          <a:xfrm>
            <a:off x="838200" y="3161460"/>
            <a:ext cx="10515599" cy="3224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>
                <a:solidFill>
                  <a:srgbClr val="00A1FA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Nas discussões sociais e políticas, tal fenômeno foi conceitualmente designado pelo termo latino </a:t>
            </a:r>
            <a:r>
              <a:rPr lang="pt-BR" sz="2400" dirty="0">
                <a:solidFill>
                  <a:srgbClr val="F2768E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“pauperismo”, </a:t>
            </a:r>
            <a:r>
              <a:rPr lang="pt-BR" dirty="0">
                <a:solidFill>
                  <a:srgbClr val="00A1FA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o qual: </a:t>
            </a:r>
            <a:endParaRPr lang="de-BR" dirty="0">
              <a:solidFill>
                <a:srgbClr val="00A1FA"/>
              </a:solidFill>
              <a:latin typeface="Aptos" panose="020B0004020202020204" pitchFamily="34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de-BR" sz="1800" dirty="0">
                <a:solidFill>
                  <a:srgbClr val="00A1FA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	</a:t>
            </a:r>
            <a:r>
              <a:rPr lang="pt-BR" sz="2400" dirty="0">
                <a:solidFill>
                  <a:srgbClr val="F2768E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se faz presente quando numerosas classes populares conseguem, mediante o mais árduo dos trabalhos, ganhar no máximo o mais provisório dos sustentos (...) mas ainda assim continuam a suplementar e multiplicar-se numa copiosa rapidez.</a:t>
            </a:r>
            <a:r>
              <a:rPr lang="pt-BR" sz="2400" dirty="0">
                <a:solidFill>
                  <a:srgbClr val="00A1FA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 </a:t>
            </a:r>
            <a:r>
              <a:rPr lang="pt-BR" sz="1800" dirty="0">
                <a:solidFill>
                  <a:schemeClr val="bg1">
                    <a:lumMod val="50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(</a:t>
            </a:r>
            <a:r>
              <a:rPr lang="pt-BR" sz="1800" b="1" dirty="0" err="1">
                <a:solidFill>
                  <a:schemeClr val="bg1">
                    <a:lumMod val="50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Hardtwig</a:t>
            </a:r>
            <a:r>
              <a:rPr lang="pt-BR" sz="1800" dirty="0">
                <a:solidFill>
                  <a:schemeClr val="bg1">
                    <a:lumMod val="50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, 1985, p. 70, trad. nossa) </a:t>
            </a:r>
            <a:endParaRPr lang="de-BR" sz="1800" dirty="0">
              <a:solidFill>
                <a:schemeClr val="bg1">
                  <a:lumMod val="50000"/>
                </a:schemeClr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4E77364-DBED-25F6-DFA9-803A4676C40F}"/>
              </a:ext>
            </a:extLst>
          </p:cNvPr>
          <p:cNvSpPr txBox="1"/>
          <p:nvPr/>
        </p:nvSpPr>
        <p:spPr>
          <a:xfrm>
            <a:off x="838200" y="1690688"/>
            <a:ext cx="1086326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rgbClr val="00A1FA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tamanho aumento do </a:t>
            </a:r>
            <a:r>
              <a:rPr lang="pt-BR" sz="2000" dirty="0">
                <a:solidFill>
                  <a:srgbClr val="F2768E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desemprego</a:t>
            </a:r>
            <a:r>
              <a:rPr lang="pt-BR" sz="2000" dirty="0">
                <a:solidFill>
                  <a:srgbClr val="00A1FA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, que levou grande parte das camadas mais baixas da pirâmide social </a:t>
            </a:r>
            <a:r>
              <a:rPr lang="pt-BR" sz="2000" dirty="0">
                <a:solidFill>
                  <a:srgbClr val="F2768E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à miséria</a:t>
            </a:r>
            <a:r>
              <a:rPr lang="pt-BR" sz="2000" dirty="0">
                <a:solidFill>
                  <a:srgbClr val="00A1FA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, de forma que em muitos lugares </a:t>
            </a:r>
            <a:r>
              <a:rPr lang="pt-BR" sz="2000" dirty="0">
                <a:solidFill>
                  <a:srgbClr val="F2768E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“cerca da metade da população vivia às margens do mínimo de subsistência”</a:t>
            </a:r>
            <a:r>
              <a:rPr lang="pt-BR" sz="2000" dirty="0">
                <a:solidFill>
                  <a:srgbClr val="00A1FA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 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(OSTERHAMMEL, 2012, p. 11, trad. nossa)</a:t>
            </a:r>
            <a:r>
              <a:rPr lang="de-BR" dirty="0">
                <a:solidFill>
                  <a:schemeClr val="bg1">
                    <a:lumMod val="50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endParaRPr lang="de-BR" sz="2000" dirty="0">
              <a:solidFill>
                <a:schemeClr val="bg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548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25D81BA5-075D-1E5C-17CA-BA0ED6E408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538" y="0"/>
            <a:ext cx="6794303" cy="6858000"/>
          </a:xfr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47F98AE3-57C3-BE4D-983A-84A71F70C50C}"/>
              </a:ext>
            </a:extLst>
          </p:cNvPr>
          <p:cNvSpPr txBox="1"/>
          <p:nvPr/>
        </p:nvSpPr>
        <p:spPr>
          <a:xfrm>
            <a:off x="6985841" y="6200775"/>
            <a:ext cx="3516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BR" dirty="0">
                <a:solidFill>
                  <a:srgbClr val="00A4F7"/>
                </a:solidFill>
              </a:rPr>
              <a:t>Confederação Alemã (1815-1866)</a:t>
            </a:r>
          </a:p>
        </p:txBody>
      </p:sp>
    </p:spTree>
    <p:extLst>
      <p:ext uri="{BB962C8B-B14F-4D97-AF65-F5344CB8AC3E}">
        <p14:creationId xmlns:p14="http://schemas.microsoft.com/office/powerpoint/2010/main" val="2246743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75DF3DC-AB59-58C2-F2A2-3AB2B60F2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257" y="780843"/>
            <a:ext cx="5757743" cy="458220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9D0DA8F-5FD1-980E-A2A8-871DE4A5C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3164" y="247103"/>
            <a:ext cx="5230579" cy="458220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A40DE43-F747-96E0-62D4-E86D4D15FB24}"/>
              </a:ext>
            </a:extLst>
          </p:cNvPr>
          <p:cNvSpPr txBox="1"/>
          <p:nvPr/>
        </p:nvSpPr>
        <p:spPr>
          <a:xfrm>
            <a:off x="840551" y="5707825"/>
            <a:ext cx="4673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BR" dirty="0">
                <a:solidFill>
                  <a:srgbClr val="00A4F7"/>
                </a:solidFill>
              </a:rPr>
              <a:t>Fürstentum Schwarzburg-Rudolstadt</a:t>
            </a:r>
          </a:p>
        </p:txBody>
      </p:sp>
    </p:spTree>
    <p:extLst>
      <p:ext uri="{BB962C8B-B14F-4D97-AF65-F5344CB8AC3E}">
        <p14:creationId xmlns:p14="http://schemas.microsoft.com/office/powerpoint/2010/main" val="1454061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1124</Words>
  <Application>Microsoft Macintosh PowerPoint</Application>
  <PresentationFormat>Breitbild</PresentationFormat>
  <Paragraphs>85</Paragraphs>
  <Slides>31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31</vt:i4>
      </vt:variant>
    </vt:vector>
  </HeadingPairs>
  <TitlesOfParts>
    <vt:vector size="37" baseType="lpstr">
      <vt:lpstr>Aptos</vt:lpstr>
      <vt:lpstr>Aptos Display</vt:lpstr>
      <vt:lpstr>Arial</vt:lpstr>
      <vt:lpstr>Arial</vt:lpstr>
      <vt:lpstr>ArialMT</vt:lpstr>
      <vt:lpstr>Office</vt:lpstr>
      <vt:lpstr>PowerPoint-Präsentation</vt:lpstr>
      <vt:lpstr>PowerPoint-Präsentation</vt:lpstr>
      <vt:lpstr>Objetivo</vt:lpstr>
      <vt:lpstr>Corpus</vt:lpstr>
      <vt:lpstr>Metodologia</vt:lpstr>
      <vt:lpstr>Contexto Histórico: anos 1800-1850</vt:lpstr>
      <vt:lpstr>Contexto Histórico: pauperismo</vt:lpstr>
      <vt:lpstr>PowerPoint-Präsentation</vt:lpstr>
      <vt:lpstr>PowerPoint-Präsentation</vt:lpstr>
      <vt:lpstr>Contexto Histórico-Editorial </vt:lpstr>
      <vt:lpstr>PowerPoint-Präsentation</vt:lpstr>
      <vt:lpstr>PowerPoint-Präsentation</vt:lpstr>
      <vt:lpstr>PowerPoint-Präsentation</vt:lpstr>
      <vt:lpstr>PowerPoint-Präsentation</vt:lpstr>
      <vt:lpstr>Traduções Prévias </vt:lpstr>
      <vt:lpstr>PowerPoint-Präsentation</vt:lpstr>
      <vt:lpstr>PowerPoint-Präsentation</vt:lpstr>
      <vt:lpstr>PowerPoint-Präsentation</vt:lpstr>
      <vt:lpstr>PowerPoint-Präsentation</vt:lpstr>
      <vt:lpstr>Conclusões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Referências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Fernando Weise</dc:creator>
  <cp:lastModifiedBy>Fernando Weise</cp:lastModifiedBy>
  <cp:revision>7</cp:revision>
  <dcterms:created xsi:type="dcterms:W3CDTF">2025-10-07T22:48:27Z</dcterms:created>
  <dcterms:modified xsi:type="dcterms:W3CDTF">2025-11-14T16:08:33Z</dcterms:modified>
</cp:coreProperties>
</file>