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82" r:id="rId3"/>
    <p:sldId id="258" r:id="rId4"/>
    <p:sldId id="259" r:id="rId5"/>
    <p:sldId id="268" r:id="rId6"/>
    <p:sldId id="260" r:id="rId7"/>
    <p:sldId id="269" r:id="rId8"/>
    <p:sldId id="271" r:id="rId9"/>
    <p:sldId id="272" r:id="rId10"/>
    <p:sldId id="270" r:id="rId11"/>
    <p:sldId id="280" r:id="rId12"/>
    <p:sldId id="281" r:id="rId13"/>
    <p:sldId id="264" r:id="rId14"/>
    <p:sldId id="265" r:id="rId15"/>
    <p:sldId id="266" r:id="rId16"/>
    <p:sldId id="267" r:id="rId17"/>
    <p:sldId id="261" r:id="rId18"/>
    <p:sldId id="262" r:id="rId19"/>
    <p:sldId id="273" r:id="rId20"/>
    <p:sldId id="274" r:id="rId21"/>
    <p:sldId id="276" r:id="rId22"/>
    <p:sldId id="275" r:id="rId23"/>
    <p:sldId id="278" r:id="rId24"/>
    <p:sldId id="277" r:id="rId25"/>
    <p:sldId id="263" r:id="rId26"/>
    <p:sldId id="279" r:id="rId27"/>
  </p:sldIdLst>
  <p:sldSz cx="12192000" cy="6858000"/>
  <p:notesSz cx="6858000" cy="9144000"/>
  <p:defaultTextStyle>
    <a:defPPr>
      <a:defRPr lang="de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68E"/>
    <a:srgbClr val="00A1FA"/>
    <a:srgbClr val="00A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3"/>
  </p:normalViewPr>
  <p:slideViewPr>
    <p:cSldViewPr snapToGrid="0">
      <p:cViewPr>
        <p:scale>
          <a:sx n="105" d="100"/>
          <a:sy n="105" d="100"/>
        </p:scale>
        <p:origin x="84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BR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D659A-EFAA-2B47-B336-B51887706EED}" type="datetimeFigureOut">
              <a:rPr lang="de-BR" smtClean="0"/>
              <a:t>10/11/2025</a:t>
            </a:fld>
            <a:endParaRPr lang="de-BR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B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B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39B7D-2E47-9E40-971B-694415C9FB38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262383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B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39B7D-2E47-9E40-971B-694415C9FB38}" type="slidenum">
              <a:rPr lang="de-BR" smtClean="0"/>
              <a:t>18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209849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BAF3FB-EB06-B956-487D-4AF22B73E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E4C1A1B-0413-B74B-342C-874BA654A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B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96F402-8CB0-2634-217E-47DB5D46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10/11/2025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EA4BC7-40AA-B700-DCFF-D9C4FBE2F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CA3F1F-AB08-0BB8-F4C6-AEEE24F21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52659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C1F98-4321-A936-7E94-639427B84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AFA1B09-F95B-F0D3-E6E2-DB65B65DA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0DA97D-9A49-5641-26B6-8A86E0FA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10/11/2025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A978D9-90A9-6245-24FA-895235E5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14D0F7-4026-154B-5D04-9F516637D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39098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8897210-0213-45CD-62A6-E341590FE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F95E185-D82A-9CDB-9864-2DAB453BA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B722D5-510F-B5A8-07D7-714A8106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10/11/2025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94467A-5BF8-1CE8-0FAE-27657A62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92C7FA-F99D-4678-D49A-96156ED3B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88543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0209B-07FA-BC5B-5471-F0EC5B09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37907A-E4EA-3036-9AB7-AF70681AC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B160AD-0CB9-EAAE-0469-774B3B493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10/11/2025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254E01-468A-E75B-A1D5-CA353B874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A91514-F854-C1D7-9921-99768CA0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19706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5D6B78-0FD4-925E-CF64-FCCF306F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467798-A35D-BF98-3276-4D453CD07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EEB40C-293D-CA51-C5D6-77A640DAF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10/11/2025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44FE72-0A95-CBE1-46D2-2446EA600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DCB123-A3EE-5A41-C10B-2D801188E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1595238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387E0C-A139-B49D-118D-567CFBA78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F1A7AF-387B-DB95-A794-BABBD505D0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B29D09-B923-BA4A-58ED-D78EAD272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304B7E-CB4E-F56D-247E-BAAE64F2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10/11/2025</a:t>
            </a:fld>
            <a:endParaRPr lang="de-BR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BB045AC-6053-5A32-9161-2B10B15E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C3133C-7030-EB63-179E-4202D8229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663923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621C9-F559-8C08-EF88-5F2DF0F9C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E23C61-1952-BEBA-A96C-508A04329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B1DBA3-4717-8F1F-1FB8-5230F2C32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CEA60E-171E-25DC-C1A6-21F2A2E9E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2D5E2C2-0133-1BD8-BE95-857A8552B9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CD4E71-25B7-05CF-7240-CAB0579E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10/11/2025</a:t>
            </a:fld>
            <a:endParaRPr lang="de-BR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D76596-AA83-1C2F-E373-85893DC3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8371CE4-A2DB-0716-0071-D62DF373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263642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FDD1F5-F5E4-1689-62C4-34B0F26FC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E0C17BE-6CB0-91CE-769C-6C7CAE9A8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10/11/2025</a:t>
            </a:fld>
            <a:endParaRPr lang="de-BR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BE3C82-F652-CCFA-9A88-EDC47BB91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FD2D3F2-38B8-67B3-9BA2-8FB7C0C2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2031157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7E6B512-CA60-AB00-CD06-7DF9E754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10/11/2025</a:t>
            </a:fld>
            <a:endParaRPr lang="de-BR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604D7E9-1673-64B3-6537-C5EEB4241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DBE3BB-7FEA-4C8B-80ED-26BCE1048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295518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57C4C-26D9-08E1-AD68-484A3DD2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6F97F1-7911-DCA4-4000-0E3BAA66A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047FC9-B41B-50F9-604A-2DDB2DADD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1FA92C0-5312-B91B-2E04-675B012B3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10/11/2025</a:t>
            </a:fld>
            <a:endParaRPr lang="de-BR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0500739-82F7-7A8A-1AFB-35FBE18A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076733-310D-A4C5-3F89-DB7B6C26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148481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A4635-BBC1-20E9-35C9-F2AF744CD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0B91FB6-8F1A-D6BC-5C6F-5282B09A34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BR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6148B-A91E-7803-E98F-363E936C6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86E01A4-078C-B239-7A9E-71763FFA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10/11/2025</a:t>
            </a:fld>
            <a:endParaRPr lang="de-BR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2C41E0-C822-1EE7-9831-B6A8F3E3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A2852ED-3B9B-1185-DF2D-7ADDDDCC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58713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369C4AF-1F96-D41E-5563-A7BF0A0A2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B6115A-EC36-1CDE-1ABD-205C3277F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1B01FD-1080-6478-9E90-496CE7C51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333BE7-D308-5949-9905-9D16D1C7F1D6}" type="datetimeFigureOut">
              <a:rPr lang="de-BR" smtClean="0"/>
              <a:t>10/11/2025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CD5201-E1E1-295B-F57A-AC73FAEC7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440363-E6D8-EADF-9BFA-8C8215992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104112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fweise@usp.b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weise@usp.br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7909B-F911-67A0-9345-55606BBD8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9320" y="3082740"/>
            <a:ext cx="6428509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Tradução comentada </a:t>
            </a:r>
            <a:br>
              <a:rPr lang="pt-BR" sz="28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8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</a:t>
            </a:r>
            <a:r>
              <a:rPr lang="de-BR" sz="2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t-BR" sz="28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Cartas dos irmãos Weise</a:t>
            </a:r>
            <a:r>
              <a:rPr lang="de-BR" sz="24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br>
              <a:rPr lang="de-BR" sz="24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0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Escritas na Colônia Blumenau entre 1855 e 1856</a:t>
            </a:r>
            <a:br>
              <a:rPr lang="de-BR" sz="24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BR" sz="24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BR" sz="6600" dirty="0">
              <a:latin typeface="Aptos" panose="020B00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B25F96-0CE6-E29C-E8EC-B321B2EBF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1134" y="3870542"/>
            <a:ext cx="8847551" cy="223498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de-BR" sz="2000" dirty="0"/>
              <a:t>Fernando Weise</a:t>
            </a:r>
          </a:p>
          <a:p>
            <a:pPr algn="r"/>
            <a:r>
              <a:rPr lang="de-BR" sz="2000" dirty="0"/>
              <a:t>FFLCH/USP</a:t>
            </a:r>
          </a:p>
          <a:p>
            <a:pPr algn="r"/>
            <a:r>
              <a:rPr lang="de-BR" sz="2000" dirty="0">
                <a:hlinkClick r:id="rId2"/>
              </a:rPr>
              <a:t>fweise@usp.br</a:t>
            </a:r>
            <a:endParaRPr lang="de-BR" sz="2000" dirty="0"/>
          </a:p>
          <a:p>
            <a:pPr algn="r"/>
            <a:endParaRPr lang="de-BR" sz="2000" dirty="0"/>
          </a:p>
          <a:p>
            <a:pPr algn="r"/>
            <a:r>
              <a:rPr lang="de-BR" sz="2000" dirty="0"/>
              <a:t>Trabalho de Iniciação Científica </a:t>
            </a:r>
          </a:p>
          <a:p>
            <a:pPr algn="r"/>
            <a:r>
              <a:rPr lang="de-BR" sz="2000" dirty="0"/>
              <a:t>Orientadora: Prof. Dr. Magdalena Nowinska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595D4B-ADDF-E4BF-F9BE-7A0DB6C06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79" y="719138"/>
            <a:ext cx="4267200" cy="33782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8D08CC1-8E08-871A-6C8D-2E19351C4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141" y="4313238"/>
            <a:ext cx="1519238" cy="151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84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1DCAC-3C42-71C7-41D7-551A5171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/>
              <a:t>Contexto Editorial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179AE8-F57F-5FE2-C834-735E477A7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3" y="1510109"/>
            <a:ext cx="4786312" cy="4819253"/>
          </a:xfrm>
        </p:spPr>
        <p:txBody>
          <a:bodyPr/>
          <a:lstStyle/>
          <a:p>
            <a:r>
              <a:rPr lang="de-BR" dirty="0"/>
              <a:t>Günther Fröbel:</a:t>
            </a:r>
          </a:p>
          <a:p>
            <a:pPr marL="0" indent="0">
              <a:buNone/>
            </a:pPr>
            <a:r>
              <a:rPr lang="de-DE" dirty="0"/>
              <a:t>E</a:t>
            </a:r>
            <a:r>
              <a:rPr lang="de-BR" dirty="0"/>
              <a:t>ditor  x Agente de </a:t>
            </a:r>
          </a:p>
          <a:p>
            <a:pPr marL="0" indent="0">
              <a:buNone/>
            </a:pPr>
            <a:r>
              <a:rPr lang="de-BR" dirty="0"/>
              <a:t>Emigração</a:t>
            </a:r>
          </a:p>
          <a:p>
            <a:pPr marL="0" indent="0">
              <a:buNone/>
            </a:pPr>
            <a:endParaRPr lang="de-BR" dirty="0"/>
          </a:p>
          <a:p>
            <a:pPr marL="0" indent="0">
              <a:buNone/>
            </a:pPr>
            <a:r>
              <a:rPr lang="de-DE" sz="1800" b="1" dirty="0">
                <a:effectLst/>
                <a:latin typeface="Arial" panose="020B0604020202020204" pitchFamily="34" charset="0"/>
              </a:rPr>
              <a:t>*) </a:t>
            </a:r>
            <a:r>
              <a:rPr lang="de-DE" sz="1800" dirty="0" err="1">
                <a:effectLst/>
                <a:latin typeface="ArialMT"/>
              </a:rPr>
              <a:t>Queira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dirigir</a:t>
            </a:r>
            <a:r>
              <a:rPr lang="de-DE" sz="1800" dirty="0">
                <a:effectLst/>
                <a:latin typeface="ArialMT"/>
              </a:rPr>
              <a:t>-se </a:t>
            </a:r>
            <a:r>
              <a:rPr lang="de-DE" sz="1800" dirty="0" err="1">
                <a:effectLst/>
                <a:latin typeface="ArialMT"/>
              </a:rPr>
              <a:t>ao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endereço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acima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quem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desejar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verificar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os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originais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destas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cartas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apenas</a:t>
            </a:r>
            <a:r>
              <a:rPr lang="de-DE" sz="1800" dirty="0">
                <a:effectLst/>
                <a:latin typeface="ArialMT"/>
              </a:rPr>
              <a:t> um </a:t>
            </a:r>
            <a:r>
              <a:rPr lang="de-DE" sz="1800" dirty="0" err="1">
                <a:effectLst/>
                <a:latin typeface="ArialMT"/>
              </a:rPr>
              <a:t>pouco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alteradas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estilisticamente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aqui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e</a:t>
            </a:r>
            <a:r>
              <a:rPr lang="de-DE" sz="1800" dirty="0">
                <a:effectLst/>
                <a:latin typeface="ArialMT"/>
              </a:rPr>
              <a:t> </a:t>
            </a:r>
            <a:r>
              <a:rPr lang="de-DE" sz="1800" dirty="0" err="1">
                <a:effectLst/>
                <a:latin typeface="ArialMT"/>
              </a:rPr>
              <a:t>ali</a:t>
            </a:r>
            <a:r>
              <a:rPr lang="de-DE" sz="1800" dirty="0">
                <a:effectLst/>
                <a:latin typeface="ArialMT"/>
              </a:rPr>
              <a:t>. </a:t>
            </a:r>
            <a:r>
              <a:rPr lang="de-DE" sz="1800" b="1" dirty="0">
                <a:effectLst/>
                <a:latin typeface="Arial" panose="020B0604020202020204" pitchFamily="34" charset="0"/>
              </a:rPr>
              <a:t>O </a:t>
            </a:r>
            <a:r>
              <a:rPr lang="de-DE" sz="1800" b="1" dirty="0" err="1">
                <a:effectLst/>
                <a:latin typeface="Arial" panose="020B0604020202020204" pitchFamily="34" charset="0"/>
              </a:rPr>
              <a:t>redator</a:t>
            </a:r>
            <a:r>
              <a:rPr lang="de-DE" sz="1800" b="1" dirty="0">
                <a:effectLst/>
                <a:latin typeface="Arial" panose="020B0604020202020204" pitchFamily="34" charset="0"/>
              </a:rPr>
              <a:t>. </a:t>
            </a:r>
            <a:endParaRPr lang="de-DE" dirty="0">
              <a:effectLst/>
            </a:endParaRPr>
          </a:p>
          <a:p>
            <a:pPr marL="0" indent="0">
              <a:buNone/>
            </a:pPr>
            <a:endParaRPr lang="de-BR" dirty="0"/>
          </a:p>
          <a:p>
            <a:pPr marL="0" indent="0">
              <a:buNone/>
            </a:pPr>
            <a:r>
              <a:rPr lang="de-BR" dirty="0"/>
              <a:t>Qual o grau de intervenção?</a:t>
            </a:r>
          </a:p>
        </p:txBody>
      </p:sp>
      <p:pic>
        <p:nvPicPr>
          <p:cNvPr id="10" name="Grafik 9" descr="Ein Bild, das Text, Schiff, Transport, Zeitung enthält.&#10;&#10;Automatisch generierte Beschreibung">
            <a:extLst>
              <a:ext uri="{FF2B5EF4-FFF2-40B4-BE49-F238E27FC236}">
                <a16:creationId xmlns:a16="http://schemas.microsoft.com/office/drawing/2014/main" id="{0DC9F8F9-9011-DEBF-F519-D219A1138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187" y="1316334"/>
            <a:ext cx="6658099" cy="422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38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9C49B-2F7B-419B-A605-EC08B292C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18798B38-3436-7B23-DCA2-A25C6E2A6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10515600" cy="4961281"/>
          </a:xfrm>
        </p:spPr>
      </p:pic>
    </p:spTree>
    <p:extLst>
      <p:ext uri="{BB962C8B-B14F-4D97-AF65-F5344CB8AC3E}">
        <p14:creationId xmlns:p14="http://schemas.microsoft.com/office/powerpoint/2010/main" val="4105161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AF0B1-A912-52AF-9BA3-47BAF285F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7" name="Inhaltsplatzhalter 6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5E23B6D8-7B4B-A560-A79C-163A473D1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5"/>
            <a:ext cx="9809237" cy="5149850"/>
          </a:xfrm>
        </p:spPr>
      </p:pic>
    </p:spTree>
    <p:extLst>
      <p:ext uri="{BB962C8B-B14F-4D97-AF65-F5344CB8AC3E}">
        <p14:creationId xmlns:p14="http://schemas.microsoft.com/office/powerpoint/2010/main" val="1691436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828B1-1842-F6F1-D573-00F0FBD5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/>
              <a:t>Traduções Prévias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33099F-BA1E-71A1-6F4B-4888A22AC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BR" dirty="0"/>
              <a:t>Encontradas na pesquisa junto ao Acervo Histórico de Blumenau:</a:t>
            </a:r>
          </a:p>
          <a:p>
            <a:pPr marL="0" indent="0">
              <a:buNone/>
            </a:pPr>
            <a:endParaRPr lang="de-BR" dirty="0"/>
          </a:p>
          <a:p>
            <a:r>
              <a:rPr lang="de-DE" dirty="0"/>
              <a:t>V</a:t>
            </a:r>
            <a:r>
              <a:rPr lang="de-BR" dirty="0"/>
              <a:t>ersão manuscrita (data desconhecida) + versão revisada para a publicação na revista „Blumenau em Cadernos“ (1963)</a:t>
            </a:r>
          </a:p>
          <a:p>
            <a:r>
              <a:rPr lang="de-BR" dirty="0"/>
              <a:t>Trechos traduzidos por BENDOCCHI ALVES para artigo na mesma revista (2000)</a:t>
            </a:r>
          </a:p>
        </p:txBody>
      </p:sp>
    </p:spTree>
    <p:extLst>
      <p:ext uri="{BB962C8B-B14F-4D97-AF65-F5344CB8AC3E}">
        <p14:creationId xmlns:p14="http://schemas.microsoft.com/office/powerpoint/2010/main" val="4020852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79B8A-FA3F-7254-BA96-2B8F1EE5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A7CEEE5-E283-452A-DE94-313732B4C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2007" y="287772"/>
            <a:ext cx="5586716" cy="404005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A5314C-B216-F3A5-8AEF-42CB7988E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77" y="232874"/>
            <a:ext cx="6169068" cy="616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61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DB374-3321-A205-1383-6CC2907F4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6C31A7E-220F-1C06-A3F3-92CD233F6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791" y="116735"/>
            <a:ext cx="6204900" cy="6376140"/>
          </a:xfrm>
        </p:spPr>
      </p:pic>
    </p:spTree>
    <p:extLst>
      <p:ext uri="{BB962C8B-B14F-4D97-AF65-F5344CB8AC3E}">
        <p14:creationId xmlns:p14="http://schemas.microsoft.com/office/powerpoint/2010/main" val="3972690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05F89-90C0-E663-5171-21448B1C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C43F5AA-292B-13AF-4364-9126171DC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691" y="234820"/>
            <a:ext cx="9280841" cy="5477048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E7AD0F8-259D-3822-A893-F12233D3C399}"/>
              </a:ext>
            </a:extLst>
          </p:cNvPr>
          <p:cNvSpPr txBox="1"/>
          <p:nvPr/>
        </p:nvSpPr>
        <p:spPr>
          <a:xfrm>
            <a:off x="655691" y="5842173"/>
            <a:ext cx="825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Quadro comparativo da primeira carta nas traduções prévias x tradução proposta</a:t>
            </a:r>
          </a:p>
        </p:txBody>
      </p:sp>
    </p:spTree>
    <p:extLst>
      <p:ext uri="{BB962C8B-B14F-4D97-AF65-F5344CB8AC3E}">
        <p14:creationId xmlns:p14="http://schemas.microsoft.com/office/powerpoint/2010/main" val="4150151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0408E-40AB-DEB0-5FC3-A747B71AD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/>
              <a:t>Conclusões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A32C0C-5503-875A-C541-F9FF818CB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BR" dirty="0"/>
              <a:t>Apesar das perguntas sem resposta… </a:t>
            </a:r>
          </a:p>
          <a:p>
            <a:endParaRPr lang="de-BR" dirty="0"/>
          </a:p>
          <a:p>
            <a:r>
              <a:rPr lang="de-BR" dirty="0"/>
              <a:t>Resultado mais imediado: nova versão atualizada do texto em português + introdução + notas;</a:t>
            </a:r>
          </a:p>
          <a:p>
            <a:pPr marL="0" indent="0">
              <a:buNone/>
            </a:pPr>
            <a:endParaRPr lang="de-BR" dirty="0"/>
          </a:p>
          <a:p>
            <a:r>
              <a:rPr lang="de-BR" dirty="0"/>
              <a:t>Material importante para o estudo do contexto histórico da imigração alemã;</a:t>
            </a:r>
          </a:p>
          <a:p>
            <a:endParaRPr lang="de-BR" dirty="0"/>
          </a:p>
          <a:p>
            <a:r>
              <a:rPr lang="de-BR" dirty="0"/>
              <a:t>Perspectivas: pesquisa histórica; tradução de outros textos relacionados à imimigração; estudo dos textos a partir de um ponto de vista literário. </a:t>
            </a:r>
          </a:p>
        </p:txBody>
      </p:sp>
    </p:spTree>
    <p:extLst>
      <p:ext uri="{BB962C8B-B14F-4D97-AF65-F5344CB8AC3E}">
        <p14:creationId xmlns:p14="http://schemas.microsoft.com/office/powerpoint/2010/main" val="4081922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787BF-68A4-ACEE-CF9A-1AF49FC0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79412"/>
            <a:ext cx="10515600" cy="1325563"/>
          </a:xfrm>
        </p:spPr>
        <p:txBody>
          <a:bodyPr/>
          <a:lstStyle/>
          <a:p>
            <a:r>
              <a:rPr lang="de-BR" dirty="0"/>
              <a:t>Excertos</a:t>
            </a:r>
          </a:p>
        </p:txBody>
      </p:sp>
      <p:pic>
        <p:nvPicPr>
          <p:cNvPr id="5" name="Inhaltsplatzhalter 4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FCAD75D3-971C-94F5-97B3-413AE4F10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62262" y="664045"/>
            <a:ext cx="8991600" cy="2019300"/>
          </a:xfrm>
        </p:spPr>
      </p:pic>
      <p:pic>
        <p:nvPicPr>
          <p:cNvPr id="7" name="Grafik 6" descr="Ein Bild, das Text, Schrift, Screenshot enthält.&#10;&#10;Automatisch generierte Beschreibung">
            <a:extLst>
              <a:ext uri="{FF2B5EF4-FFF2-40B4-BE49-F238E27FC236}">
                <a16:creationId xmlns:a16="http://schemas.microsoft.com/office/drawing/2014/main" id="{022CF3F1-D4EC-E942-CDAF-F73F01AD7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263" y="2967978"/>
            <a:ext cx="8991599" cy="238271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09671F8-4286-7E88-0012-554250E05489}"/>
              </a:ext>
            </a:extLst>
          </p:cNvPr>
          <p:cNvSpPr txBox="1"/>
          <p:nvPr/>
        </p:nvSpPr>
        <p:spPr>
          <a:xfrm>
            <a:off x="2862262" y="5635321"/>
            <a:ext cx="196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(Heinrich, carta I)</a:t>
            </a:r>
          </a:p>
        </p:txBody>
      </p:sp>
    </p:spTree>
    <p:extLst>
      <p:ext uri="{BB962C8B-B14F-4D97-AF65-F5344CB8AC3E}">
        <p14:creationId xmlns:p14="http://schemas.microsoft.com/office/powerpoint/2010/main" val="72914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0DE50122-968E-0169-7E26-6DA4AA1CE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411161"/>
            <a:ext cx="9135266" cy="34321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53639C2-CADF-E304-8886-51AD9D0E8E67}"/>
              </a:ext>
            </a:extLst>
          </p:cNvPr>
          <p:cNvSpPr txBox="1"/>
          <p:nvPr/>
        </p:nvSpPr>
        <p:spPr>
          <a:xfrm>
            <a:off x="2643187" y="4129088"/>
            <a:ext cx="1902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(Heinrich, carta I)</a:t>
            </a:r>
          </a:p>
        </p:txBody>
      </p:sp>
    </p:spTree>
    <p:extLst>
      <p:ext uri="{BB962C8B-B14F-4D97-AF65-F5344CB8AC3E}">
        <p14:creationId xmlns:p14="http://schemas.microsoft.com/office/powerpoint/2010/main" val="563451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4847CF04-B40E-BDF2-08CB-A13666BAD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0" y="1432096"/>
            <a:ext cx="4627678" cy="3759140"/>
          </a:xfrm>
          <a:prstGeom prst="rect">
            <a:avLst/>
          </a:prstGeom>
        </p:spPr>
      </p:pic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54178FC1-819F-70C0-3BB8-84BBDC814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1875" y="6096110"/>
            <a:ext cx="9120251" cy="785639"/>
          </a:xfrm>
        </p:spPr>
      </p:pic>
      <p:pic>
        <p:nvPicPr>
          <p:cNvPr id="25" name="Inhaltsplatzhalter 17">
            <a:extLst>
              <a:ext uri="{FF2B5EF4-FFF2-40B4-BE49-F238E27FC236}">
                <a16:creationId xmlns:a16="http://schemas.microsoft.com/office/drawing/2014/main" id="{4A98F82F-5CA0-DC9D-00F7-22F347DFB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3213"/>
            <a:ext cx="9132125" cy="786662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6FA35D0-BD8F-6B41-8C83-BD741599D060}"/>
              </a:ext>
            </a:extLst>
          </p:cNvPr>
          <p:cNvSpPr txBox="1"/>
          <p:nvPr/>
        </p:nvSpPr>
        <p:spPr>
          <a:xfrm>
            <a:off x="5795161" y="1603049"/>
            <a:ext cx="57303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Tradução comentada </a:t>
            </a:r>
            <a:br>
              <a:rPr lang="pt-BR" sz="2800" b="1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800" b="1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</a:t>
            </a:r>
            <a:r>
              <a:rPr lang="de-BR" sz="28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t-BR" sz="2800" b="1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Cartas dos irmãos Weise</a:t>
            </a:r>
            <a:r>
              <a:rPr lang="de-BR" sz="24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 algn="ctr"/>
            <a:br>
              <a:rPr lang="de-BR" sz="24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000" b="1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Escritas na Colônia Blumenau entre 1855 e 1856</a:t>
            </a:r>
            <a:endParaRPr lang="de-BR" sz="2800" dirty="0">
              <a:solidFill>
                <a:srgbClr val="00A4F7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E8DD865-2BB6-DABF-2CFD-2AAA429C59B6}"/>
              </a:ext>
            </a:extLst>
          </p:cNvPr>
          <p:cNvSpPr txBox="1"/>
          <p:nvPr/>
        </p:nvSpPr>
        <p:spPr>
          <a:xfrm>
            <a:off x="5795161" y="3966881"/>
            <a:ext cx="61039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BR" sz="1800" dirty="0">
                <a:solidFill>
                  <a:srgbClr val="F2768E"/>
                </a:solidFill>
              </a:rPr>
              <a:t>Fernando Weise</a:t>
            </a:r>
          </a:p>
          <a:p>
            <a:pPr algn="r"/>
            <a:r>
              <a:rPr lang="de-BR" sz="1800" dirty="0">
                <a:solidFill>
                  <a:srgbClr val="F2768E"/>
                </a:solidFill>
              </a:rPr>
              <a:t>FFLCH/USP</a:t>
            </a:r>
          </a:p>
          <a:p>
            <a:pPr algn="r"/>
            <a:r>
              <a:rPr lang="de-BR" sz="1800" dirty="0">
                <a:solidFill>
                  <a:srgbClr val="00A1F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fweise@usp.br</a:t>
            </a:r>
            <a:endParaRPr lang="de-BR" sz="1800" dirty="0">
              <a:solidFill>
                <a:srgbClr val="00A1FA"/>
              </a:solidFill>
            </a:endParaRPr>
          </a:p>
          <a:p>
            <a:pPr algn="r"/>
            <a:endParaRPr lang="de-BR" sz="1800" dirty="0">
              <a:solidFill>
                <a:srgbClr val="F2768E"/>
              </a:solidFill>
            </a:endParaRPr>
          </a:p>
          <a:p>
            <a:pPr algn="r"/>
            <a:r>
              <a:rPr lang="de-BR" sz="1800" dirty="0">
                <a:solidFill>
                  <a:srgbClr val="F2768E"/>
                </a:solidFill>
              </a:rPr>
              <a:t>Trabalho de Iniciação Científica </a:t>
            </a:r>
          </a:p>
          <a:p>
            <a:pPr algn="r"/>
            <a:r>
              <a:rPr lang="de-BR" sz="1800" dirty="0">
                <a:solidFill>
                  <a:srgbClr val="F2768E"/>
                </a:solidFill>
              </a:rPr>
              <a:t>Orientadora: Prof. Dr. Magdalena Nowinska</a:t>
            </a:r>
          </a:p>
        </p:txBody>
      </p:sp>
      <p:pic>
        <p:nvPicPr>
          <p:cNvPr id="32" name="Inhaltsplatzhalter 17">
            <a:extLst>
              <a:ext uri="{FF2B5EF4-FFF2-40B4-BE49-F238E27FC236}">
                <a16:creationId xmlns:a16="http://schemas.microsoft.com/office/drawing/2014/main" id="{FB7326E3-ABF8-67BA-FAF8-B55F60426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119" y="6084235"/>
            <a:ext cx="9132125" cy="786662"/>
          </a:xfrm>
          <a:prstGeom prst="rect">
            <a:avLst/>
          </a:prstGeom>
        </p:spPr>
      </p:pic>
      <p:pic>
        <p:nvPicPr>
          <p:cNvPr id="37" name="Inhaltsplatzhalter 17">
            <a:extLst>
              <a:ext uri="{FF2B5EF4-FFF2-40B4-BE49-F238E27FC236}">
                <a16:creationId xmlns:a16="http://schemas.microsoft.com/office/drawing/2014/main" id="{F4531FBB-8CAF-070D-AF5E-CF7EE6877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125" cy="786662"/>
          </a:xfrm>
          <a:prstGeom prst="rect">
            <a:avLst/>
          </a:prstGeom>
        </p:spPr>
      </p:pic>
      <p:pic>
        <p:nvPicPr>
          <p:cNvPr id="38" name="Inhaltsplatzhalter 17">
            <a:extLst>
              <a:ext uri="{FF2B5EF4-FFF2-40B4-BE49-F238E27FC236}">
                <a16:creationId xmlns:a16="http://schemas.microsoft.com/office/drawing/2014/main" id="{F23D2632-66A4-66D1-D5DA-C8F813D07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124" y="2592"/>
            <a:ext cx="9132125" cy="78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74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0A9AE636-9566-AA91-9962-4E75C87F7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2738" y="524669"/>
            <a:ext cx="8751982" cy="4351338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3F3F2FB-B692-B1DB-06B6-08CB534E9E80}"/>
              </a:ext>
            </a:extLst>
          </p:cNvPr>
          <p:cNvSpPr txBox="1"/>
          <p:nvPr/>
        </p:nvSpPr>
        <p:spPr>
          <a:xfrm>
            <a:off x="2838450" y="5100638"/>
            <a:ext cx="163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(Ernst, carta II)</a:t>
            </a:r>
          </a:p>
        </p:txBody>
      </p:sp>
    </p:spTree>
    <p:extLst>
      <p:ext uri="{BB962C8B-B14F-4D97-AF65-F5344CB8AC3E}">
        <p14:creationId xmlns:p14="http://schemas.microsoft.com/office/powerpoint/2010/main" val="2203450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Schrift, Zahl, Reihe enthält.&#10;&#10;Automatisch generierte Beschreibung">
            <a:extLst>
              <a:ext uri="{FF2B5EF4-FFF2-40B4-BE49-F238E27FC236}">
                <a16:creationId xmlns:a16="http://schemas.microsoft.com/office/drawing/2014/main" id="{C89D7750-B172-F220-B0B1-BF958A7BC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6524" y="319088"/>
            <a:ext cx="9296400" cy="392430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07A3AE5-132B-2A66-7C8B-126118EE321C}"/>
              </a:ext>
            </a:extLst>
          </p:cNvPr>
          <p:cNvSpPr txBox="1"/>
          <p:nvPr/>
        </p:nvSpPr>
        <p:spPr>
          <a:xfrm>
            <a:off x="2676524" y="4500563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(Ernst, carta III)</a:t>
            </a:r>
          </a:p>
        </p:txBody>
      </p:sp>
    </p:spTree>
    <p:extLst>
      <p:ext uri="{BB962C8B-B14F-4D97-AF65-F5344CB8AC3E}">
        <p14:creationId xmlns:p14="http://schemas.microsoft.com/office/powerpoint/2010/main" val="3344400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2BB39-1EE5-33C5-0F1B-955C32C3F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 dirty="0"/>
          </a:p>
        </p:txBody>
      </p:sp>
      <p:pic>
        <p:nvPicPr>
          <p:cNvPr id="5" name="Inhaltsplatzhalter 4" descr="Ein Bild, das Text, Schrift, Screenshot, Reihe enthält.&#10;&#10;Automatisch generierte Beschreibung">
            <a:extLst>
              <a:ext uri="{FF2B5EF4-FFF2-40B4-BE49-F238E27FC236}">
                <a16:creationId xmlns:a16="http://schemas.microsoft.com/office/drawing/2014/main" id="{92B6CFB3-1324-58CD-2884-0CA00A9B5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68125"/>
            <a:ext cx="10734675" cy="1624229"/>
          </a:xfrm>
        </p:spPr>
      </p:pic>
      <p:pic>
        <p:nvPicPr>
          <p:cNvPr id="7" name="Grafik 6" descr="Ein Bild, das Text, Schrift, Screenshot, Reihe enthält.&#10;&#10;Automatisch generierte Beschreibung">
            <a:extLst>
              <a:ext uri="{FF2B5EF4-FFF2-40B4-BE49-F238E27FC236}">
                <a16:creationId xmlns:a16="http://schemas.microsoft.com/office/drawing/2014/main" id="{F1A7CA84-A29C-9AED-D631-0975ED2BE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26" y="3692354"/>
            <a:ext cx="10891149" cy="14430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868609D-65AD-1F1A-E8EB-0F44BCE6B120}"/>
              </a:ext>
            </a:extLst>
          </p:cNvPr>
          <p:cNvSpPr txBox="1"/>
          <p:nvPr/>
        </p:nvSpPr>
        <p:spPr>
          <a:xfrm>
            <a:off x="681726" y="5509354"/>
            <a:ext cx="163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(Ernst, carta II)</a:t>
            </a:r>
          </a:p>
        </p:txBody>
      </p:sp>
    </p:spTree>
    <p:extLst>
      <p:ext uri="{BB962C8B-B14F-4D97-AF65-F5344CB8AC3E}">
        <p14:creationId xmlns:p14="http://schemas.microsoft.com/office/powerpoint/2010/main" val="601552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970DD-1E82-CE62-5600-BAF0F70DE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C0E48059-A5B6-8F57-863C-3209A8928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704" y="365125"/>
            <a:ext cx="9639096" cy="5006975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ED60637-2171-C0C4-DC6F-D51CF5BE0DC9}"/>
              </a:ext>
            </a:extLst>
          </p:cNvPr>
          <p:cNvSpPr txBox="1"/>
          <p:nvPr/>
        </p:nvSpPr>
        <p:spPr>
          <a:xfrm>
            <a:off x="1714704" y="5529263"/>
            <a:ext cx="163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(Ernst, carta II)</a:t>
            </a:r>
          </a:p>
        </p:txBody>
      </p:sp>
    </p:spTree>
    <p:extLst>
      <p:ext uri="{BB962C8B-B14F-4D97-AF65-F5344CB8AC3E}">
        <p14:creationId xmlns:p14="http://schemas.microsoft.com/office/powerpoint/2010/main" val="3290251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503269-85B5-4E11-F1AD-97DDC0DAE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 descr="Ein Bild, das Text, Schrift, Zahl, Reihe enthält.&#10;&#10;Automatisch generierte Beschreibung">
            <a:extLst>
              <a:ext uri="{FF2B5EF4-FFF2-40B4-BE49-F238E27FC236}">
                <a16:creationId xmlns:a16="http://schemas.microsoft.com/office/drawing/2014/main" id="{C79FE208-0C52-EA1C-9A06-1294140D0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900" y="408544"/>
            <a:ext cx="9105900" cy="3136900"/>
          </a:xfrm>
        </p:spPr>
      </p:pic>
      <p:pic>
        <p:nvPicPr>
          <p:cNvPr id="7" name="Grafik 6" descr="Ein Bild, das Text, Schrift, Screenshot, Reihe enthält.&#10;&#10;Automatisch generierte Beschreibung">
            <a:extLst>
              <a:ext uri="{FF2B5EF4-FFF2-40B4-BE49-F238E27FC236}">
                <a16:creationId xmlns:a16="http://schemas.microsoft.com/office/drawing/2014/main" id="{C312D399-97FC-9AD5-EB1A-B5918966D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3588863"/>
            <a:ext cx="9105900" cy="123769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9C87C53-F909-A203-60D2-9EA1B895C0EB}"/>
              </a:ext>
            </a:extLst>
          </p:cNvPr>
          <p:cNvSpPr txBox="1"/>
          <p:nvPr/>
        </p:nvSpPr>
        <p:spPr>
          <a:xfrm>
            <a:off x="9700334" y="5000625"/>
            <a:ext cx="1653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(Ernst, carta V)</a:t>
            </a:r>
          </a:p>
        </p:txBody>
      </p:sp>
    </p:spTree>
    <p:extLst>
      <p:ext uri="{BB962C8B-B14F-4D97-AF65-F5344CB8AC3E}">
        <p14:creationId xmlns:p14="http://schemas.microsoft.com/office/powerpoint/2010/main" val="1252576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AC66E-3F67-9364-02D8-E4703941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/>
              <a:t>Referências</a:t>
            </a:r>
          </a:p>
        </p:txBody>
      </p:sp>
      <p:pic>
        <p:nvPicPr>
          <p:cNvPr id="7" name="Grafik 6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16B24B98-C05E-A7A2-28F4-47E468E3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2101"/>
            <a:ext cx="4801406" cy="5167312"/>
          </a:xfrm>
          <a:prstGeom prst="rect">
            <a:avLst/>
          </a:prstGeom>
        </p:spPr>
      </p:pic>
      <p:pic>
        <p:nvPicPr>
          <p:cNvPr id="9" name="Grafik 8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844DE244-2561-DB86-C88C-4197507F4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873" y="15370"/>
            <a:ext cx="5119927" cy="671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52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6B190-4FB8-80F8-633E-08F35672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 descr="Ein Bild, das Text, Schrift, Screenshot, Zahl enthält.&#10;&#10;Automatisch generierte Beschreibung">
            <a:extLst>
              <a:ext uri="{FF2B5EF4-FFF2-40B4-BE49-F238E27FC236}">
                <a16:creationId xmlns:a16="http://schemas.microsoft.com/office/drawing/2014/main" id="{9466AC11-6C22-7209-0011-AB3C7DD6C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541" y="365125"/>
            <a:ext cx="4932791" cy="6127750"/>
          </a:xfrm>
        </p:spPr>
      </p:pic>
      <p:pic>
        <p:nvPicPr>
          <p:cNvPr id="7" name="Grafik 6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DB7B3F64-C00D-322B-3C49-59FE8EC16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991" y="0"/>
            <a:ext cx="4679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34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1D8003-EE29-3398-2DE1-0F7D37F4B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>
                <a:solidFill>
                  <a:srgbClr val="F2768E"/>
                </a:solidFill>
              </a:rPr>
              <a:t>Objetivo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745CE9-A760-61E5-6625-1EA1B7BF9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BR" dirty="0">
                <a:solidFill>
                  <a:srgbClr val="00A1FA"/>
                </a:solidFill>
              </a:rPr>
              <a:t>Produzir uma </a:t>
            </a:r>
            <a:r>
              <a:rPr lang="de-BR" dirty="0">
                <a:solidFill>
                  <a:srgbClr val="F2768E"/>
                </a:solidFill>
              </a:rPr>
              <a:t>tradução comentada </a:t>
            </a:r>
            <a:r>
              <a:rPr lang="de-BR" dirty="0">
                <a:solidFill>
                  <a:srgbClr val="00A1FA"/>
                </a:solidFill>
              </a:rPr>
              <a:t>(com introdução e notas) de 5 </a:t>
            </a:r>
            <a:r>
              <a:rPr lang="de-BR" dirty="0">
                <a:solidFill>
                  <a:srgbClr val="F2768E"/>
                </a:solidFill>
              </a:rPr>
              <a:t>cartas escritas por imigrantes </a:t>
            </a:r>
            <a:r>
              <a:rPr lang="de-BR" dirty="0">
                <a:solidFill>
                  <a:srgbClr val="00A1FA"/>
                </a:solidFill>
              </a:rPr>
              <a:t>alemães recém-chegados à Colônia Blumenau em meados do século XIX, que seja atualizada e elucidativa para o leitor ou pesquisador contemporâneo;</a:t>
            </a:r>
          </a:p>
          <a:p>
            <a:pPr marL="0" indent="0">
              <a:buNone/>
            </a:pPr>
            <a:endParaRPr lang="de-BR" dirty="0">
              <a:solidFill>
                <a:srgbClr val="00A1FA"/>
              </a:solidFill>
            </a:endParaRPr>
          </a:p>
          <a:p>
            <a:r>
              <a:rPr lang="de-BR" dirty="0">
                <a:solidFill>
                  <a:srgbClr val="00A1FA"/>
                </a:solidFill>
              </a:rPr>
              <a:t>Pesquisa histórica e bibliográfica a respeito do movimento de emigração alemã no século XIX e das condições de produção e publicação das cartas.</a:t>
            </a:r>
          </a:p>
          <a:p>
            <a:endParaRPr lang="de-BR" dirty="0"/>
          </a:p>
        </p:txBody>
      </p:sp>
    </p:spTree>
    <p:extLst>
      <p:ext uri="{BB962C8B-B14F-4D97-AF65-F5344CB8AC3E}">
        <p14:creationId xmlns:p14="http://schemas.microsoft.com/office/powerpoint/2010/main" val="1366715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045E3-9EC7-CA4E-FB7D-E76D767B1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/>
              <a:t>Corpus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559C04-2EF8-AE8B-B9FB-EAC902F4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47367" cy="4351338"/>
          </a:xfrm>
        </p:spPr>
        <p:txBody>
          <a:bodyPr/>
          <a:lstStyle/>
          <a:p>
            <a:r>
              <a:rPr lang="de-BR" dirty="0"/>
              <a:t>5 Cartas publicadas ao longo de 4 números do folhetim „Der Pilot“, anexo ao „Allgemeine Auswanderungs-Zeitung de Rudolstadt, Turíngia.</a:t>
            </a:r>
          </a:p>
          <a:p>
            <a:pPr marL="0" indent="0">
              <a:buNone/>
            </a:pPr>
            <a:endParaRPr lang="de-BR" dirty="0"/>
          </a:p>
          <a:p>
            <a:r>
              <a:rPr lang="de-BR" dirty="0"/>
              <a:t>Escritas pelos irmãos Johann Georg Heinrich e Friedrich Ernst Weise.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68F8399-6FC5-2182-1B60-658342363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229" y="12123"/>
            <a:ext cx="4247366" cy="68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00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698272-45CE-C5E2-7190-0B46B5CC4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D70A5BA-6CBF-792B-CE47-087107ABD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607" y="365125"/>
            <a:ext cx="11732785" cy="4559474"/>
          </a:xfrm>
        </p:spPr>
      </p:pic>
    </p:spTree>
    <p:extLst>
      <p:ext uri="{BB962C8B-B14F-4D97-AF65-F5344CB8AC3E}">
        <p14:creationId xmlns:p14="http://schemas.microsoft.com/office/powerpoint/2010/main" val="396523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87B1D2-7909-97B3-AC7C-43C7705DC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/>
              <a:t>Metodologia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F515E3-9FD0-9D35-3CAB-099CDE0EE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BR" dirty="0"/>
              <a:t>Transcrição das cartas publicadas;</a:t>
            </a:r>
          </a:p>
          <a:p>
            <a:r>
              <a:rPr lang="de-BR" dirty="0"/>
              <a:t>Estudo do contexto histórico da emigração alemã na primeira metade do século XIX, bem como da colônia Blumenau;</a:t>
            </a:r>
          </a:p>
          <a:p>
            <a:r>
              <a:rPr lang="de-BR" dirty="0"/>
              <a:t>Visita ao Acervo Histórico de Blumenau</a:t>
            </a:r>
          </a:p>
          <a:p>
            <a:r>
              <a:rPr lang="de-BR" dirty="0"/>
              <a:t>Crítica e comparação entre traduções preexistentes;</a:t>
            </a:r>
          </a:p>
          <a:p>
            <a:r>
              <a:rPr lang="de-BR" dirty="0"/>
              <a:t>Análise línguistica extra e intratextual, da macro à microestrutura como ponto de partida para a tomada de decisão na tradução;</a:t>
            </a:r>
          </a:p>
          <a:p>
            <a:r>
              <a:rPr lang="de-BR" dirty="0"/>
              <a:t>Elaboração de paratextos e notas relativos ao contexto histórico e a circunstâncias da tradução.</a:t>
            </a:r>
          </a:p>
        </p:txBody>
      </p:sp>
    </p:spTree>
    <p:extLst>
      <p:ext uri="{BB962C8B-B14F-4D97-AF65-F5344CB8AC3E}">
        <p14:creationId xmlns:p14="http://schemas.microsoft.com/office/powerpoint/2010/main" val="1933411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06433-3D72-7C54-A2F8-4277480DD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/>
              <a:t>Contexto Histórico: pauperismo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7BA4A17-9F68-4157-5C31-A3E880C14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050" y="1835944"/>
            <a:ext cx="9359900" cy="4330700"/>
          </a:xfrm>
        </p:spPr>
      </p:pic>
    </p:spTree>
    <p:extLst>
      <p:ext uri="{BB962C8B-B14F-4D97-AF65-F5344CB8AC3E}">
        <p14:creationId xmlns:p14="http://schemas.microsoft.com/office/powerpoint/2010/main" val="4068010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5D81BA5-075D-1E5C-17CA-BA0ED6E40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38" y="0"/>
            <a:ext cx="6794303" cy="6858000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7F98AE3-57C3-BE4D-983A-84A71F70C50C}"/>
              </a:ext>
            </a:extLst>
          </p:cNvPr>
          <p:cNvSpPr txBox="1"/>
          <p:nvPr/>
        </p:nvSpPr>
        <p:spPr>
          <a:xfrm>
            <a:off x="6985841" y="6200775"/>
            <a:ext cx="338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Confederação Alemã 1815-1866</a:t>
            </a:r>
          </a:p>
        </p:txBody>
      </p:sp>
    </p:spTree>
    <p:extLst>
      <p:ext uri="{BB962C8B-B14F-4D97-AF65-F5344CB8AC3E}">
        <p14:creationId xmlns:p14="http://schemas.microsoft.com/office/powerpoint/2010/main" val="2246743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75DF3DC-AB59-58C2-F2A2-3AB2B60F2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57" y="780843"/>
            <a:ext cx="5757743" cy="458220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9D0DA8F-5FD1-980E-A2A8-871DE4A5C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164" y="247103"/>
            <a:ext cx="5230579" cy="458220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A40DE43-F747-96E0-62D4-E86D4D15FB24}"/>
              </a:ext>
            </a:extLst>
          </p:cNvPr>
          <p:cNvSpPr txBox="1"/>
          <p:nvPr/>
        </p:nvSpPr>
        <p:spPr>
          <a:xfrm>
            <a:off x="840551" y="5707825"/>
            <a:ext cx="467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BR" dirty="0"/>
              <a:t>Fürstentum Schwarzburg-Rudolstadt</a:t>
            </a:r>
          </a:p>
        </p:txBody>
      </p:sp>
    </p:spTree>
    <p:extLst>
      <p:ext uri="{BB962C8B-B14F-4D97-AF65-F5344CB8AC3E}">
        <p14:creationId xmlns:p14="http://schemas.microsoft.com/office/powerpoint/2010/main" val="14540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477</Words>
  <Application>Microsoft Macintosh PowerPoint</Application>
  <PresentationFormat>Breitbild</PresentationFormat>
  <Paragraphs>65</Paragraphs>
  <Slides>26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Aptos</vt:lpstr>
      <vt:lpstr>Aptos Display</vt:lpstr>
      <vt:lpstr>Arial</vt:lpstr>
      <vt:lpstr>ArialMT</vt:lpstr>
      <vt:lpstr>Office</vt:lpstr>
      <vt:lpstr>Tradução comentada  das „Cartas dos irmãos Weise“ Escritas na Colônia Blumenau entre 1855 e 1856  </vt:lpstr>
      <vt:lpstr>PowerPoint-Präsentation</vt:lpstr>
      <vt:lpstr>Objetivo</vt:lpstr>
      <vt:lpstr>Corpus</vt:lpstr>
      <vt:lpstr>PowerPoint-Präsentation</vt:lpstr>
      <vt:lpstr>Metodologia</vt:lpstr>
      <vt:lpstr>Contexto Histórico: pauperismo</vt:lpstr>
      <vt:lpstr>PowerPoint-Präsentation</vt:lpstr>
      <vt:lpstr>PowerPoint-Präsentation</vt:lpstr>
      <vt:lpstr>Contexto Editorial </vt:lpstr>
      <vt:lpstr>PowerPoint-Präsentation</vt:lpstr>
      <vt:lpstr>PowerPoint-Präsentation</vt:lpstr>
      <vt:lpstr>Traduções Prévias </vt:lpstr>
      <vt:lpstr>PowerPoint-Präsentation</vt:lpstr>
      <vt:lpstr>PowerPoint-Präsentation</vt:lpstr>
      <vt:lpstr>PowerPoint-Präsentation</vt:lpstr>
      <vt:lpstr>Conclusões</vt:lpstr>
      <vt:lpstr>Excertos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Referências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Fernando Weise</dc:creator>
  <cp:lastModifiedBy>Fernando Weise</cp:lastModifiedBy>
  <cp:revision>4</cp:revision>
  <dcterms:created xsi:type="dcterms:W3CDTF">2025-10-07T22:48:27Z</dcterms:created>
  <dcterms:modified xsi:type="dcterms:W3CDTF">2025-11-11T00:17:57Z</dcterms:modified>
</cp:coreProperties>
</file>